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4"/>
  </p:notesMasterIdLst>
  <p:handoutMasterIdLst>
    <p:handoutMasterId r:id="rId15"/>
  </p:handoutMasterIdLst>
  <p:sldIdLst>
    <p:sldId id="319" r:id="rId2"/>
    <p:sldId id="311" r:id="rId3"/>
    <p:sldId id="288" r:id="rId4"/>
    <p:sldId id="321" r:id="rId5"/>
    <p:sldId id="320" r:id="rId6"/>
    <p:sldId id="322" r:id="rId7"/>
    <p:sldId id="323" r:id="rId8"/>
    <p:sldId id="296" r:id="rId9"/>
    <p:sldId id="310" r:id="rId10"/>
    <p:sldId id="298" r:id="rId11"/>
    <p:sldId id="304" r:id="rId12"/>
    <p:sldId id="325"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Garamond" pitchFamily="18" charset="0"/>
        <a:ea typeface="+mn-ea"/>
        <a:cs typeface="+mn-cs"/>
      </a:defRPr>
    </a:lvl1pPr>
    <a:lvl2pPr marL="457200" algn="l" rtl="0" fontAlgn="base">
      <a:spcBef>
        <a:spcPct val="0"/>
      </a:spcBef>
      <a:spcAft>
        <a:spcPct val="0"/>
      </a:spcAft>
      <a:defRPr sz="2400" kern="1200">
        <a:solidFill>
          <a:schemeClr val="tx1"/>
        </a:solidFill>
        <a:latin typeface="Garamond" pitchFamily="18" charset="0"/>
        <a:ea typeface="+mn-ea"/>
        <a:cs typeface="+mn-cs"/>
      </a:defRPr>
    </a:lvl2pPr>
    <a:lvl3pPr marL="914400" algn="l" rtl="0" fontAlgn="base">
      <a:spcBef>
        <a:spcPct val="0"/>
      </a:spcBef>
      <a:spcAft>
        <a:spcPct val="0"/>
      </a:spcAft>
      <a:defRPr sz="2400" kern="1200">
        <a:solidFill>
          <a:schemeClr val="tx1"/>
        </a:solidFill>
        <a:latin typeface="Garamond" pitchFamily="18" charset="0"/>
        <a:ea typeface="+mn-ea"/>
        <a:cs typeface="+mn-cs"/>
      </a:defRPr>
    </a:lvl3pPr>
    <a:lvl4pPr marL="1371600" algn="l" rtl="0" fontAlgn="base">
      <a:spcBef>
        <a:spcPct val="0"/>
      </a:spcBef>
      <a:spcAft>
        <a:spcPct val="0"/>
      </a:spcAft>
      <a:defRPr sz="2400" kern="1200">
        <a:solidFill>
          <a:schemeClr val="tx1"/>
        </a:solidFill>
        <a:latin typeface="Garamond" pitchFamily="18" charset="0"/>
        <a:ea typeface="+mn-ea"/>
        <a:cs typeface="+mn-cs"/>
      </a:defRPr>
    </a:lvl4pPr>
    <a:lvl5pPr marL="1828800" algn="l" rtl="0" fontAlgn="base">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FF"/>
    <a:srgbClr val="66FF33"/>
    <a:srgbClr val="FF0000"/>
  </p:clrMru>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 medi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 mediu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 mediu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 mediu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 mediu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 mediu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Stil întunecat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Stil luminos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1" d="100"/>
          <a:sy n="91" d="100"/>
        </p:scale>
        <p:origin x="-1986" y="13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Substituent dată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BAC9B032-163C-4DA7-B821-06502466B948}" type="datetimeFigureOut">
              <a:rPr lang="en-US"/>
              <a:pPr>
                <a:defRPr/>
              </a:pPr>
              <a:t>12/12/2014</a:t>
            </a:fld>
            <a:endParaRPr lang="en-US"/>
          </a:p>
        </p:txBody>
      </p:sp>
      <p:sp>
        <p:nvSpPr>
          <p:cNvPr id="4" name="Substituent subsol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5" name="Substituent număr diapozitiv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384B116E-D9F2-441D-97F4-841B1FB82538}" type="slidenum">
              <a:rPr lang="en-US"/>
              <a:pPr>
                <a:defRPr/>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2F7C5648-A780-4A01-B6E2-BE535B98367F}" type="datetimeFigureOut">
              <a:rPr lang="en-US"/>
              <a:pPr>
                <a:defRPr/>
              </a:pPr>
              <a:t>12/12/2014</a:t>
            </a:fld>
            <a:endParaRPr lang="en-US"/>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noProof="0" smtClean="0"/>
              <a:t>Faceți clic pentru a edita stilurile de text Coordonator</a:t>
            </a:r>
          </a:p>
          <a:p>
            <a:pPr lvl="1"/>
            <a:r>
              <a:rPr lang="ro-RO" noProof="0" smtClean="0"/>
              <a:t>Al doilea nivel</a:t>
            </a:r>
          </a:p>
          <a:p>
            <a:pPr lvl="2"/>
            <a:r>
              <a:rPr lang="ro-RO" noProof="0" smtClean="0"/>
              <a:t>Al treilea nivel</a:t>
            </a:r>
          </a:p>
          <a:p>
            <a:pPr lvl="3"/>
            <a:r>
              <a:rPr lang="ro-RO" noProof="0" smtClean="0"/>
              <a:t>Al patrulea nivel</a:t>
            </a:r>
          </a:p>
          <a:p>
            <a:pPr lvl="4"/>
            <a:r>
              <a:rPr lang="ro-RO" noProof="0" smtClean="0"/>
              <a:t>Al cincilea nivel</a:t>
            </a:r>
            <a:endParaRPr lang="en-US" noProof="0" smtClean="0"/>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AE5ED2B7-40E1-40A9-BE59-D98344570754}"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stituent imagine diapozitiv 1"/>
          <p:cNvSpPr>
            <a:spLocks noGrp="1" noRot="1" noChangeAspect="1" noTextEdit="1"/>
          </p:cNvSpPr>
          <p:nvPr>
            <p:ph type="sldImg"/>
          </p:nvPr>
        </p:nvSpPr>
        <p:spPr bwMode="auto">
          <a:noFill/>
          <a:ln>
            <a:solidFill>
              <a:srgbClr val="000000"/>
            </a:solidFill>
            <a:miter lim="800000"/>
            <a:headEnd/>
            <a:tailEnd/>
          </a:ln>
        </p:spPr>
      </p:sp>
      <p:sp>
        <p:nvSpPr>
          <p:cNvPr id="28675" name="Substituent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6" name="Substituent număr diapozitiv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B5DE5F-520C-4677-8125-8A5B8EA0BF99}" type="slidenum">
              <a:rPr lang="en-US"/>
              <a:pPr/>
              <a:t>1</a:t>
            </a:fld>
            <a:endParaRPr lang="en-US"/>
          </a:p>
        </p:txBody>
      </p:sp>
      <p:sp>
        <p:nvSpPr>
          <p:cNvPr id="28677" name="Substituent subsol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a:p>
        </p:txBody>
      </p:sp>
      <p:sp>
        <p:nvSpPr>
          <p:cNvPr id="28678" name="Substituent ante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sz="180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sz="1800"/>
            </a:p>
          </p:txBody>
        </p:sp>
      </p:grpSp>
      <p:sp>
        <p:nvSpPr>
          <p:cNvPr id="1639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63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1C89884-320A-48DE-A654-F96781B595D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ACF0132-AD81-4ADE-A61D-EB039C3891A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31A4BBC-729A-4035-8DAC-A2BA3E1B51E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u, text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143000"/>
          </a:xfrm>
        </p:spPr>
        <p:txBody>
          <a:bodyPr/>
          <a:lstStyle/>
          <a:p>
            <a:r>
              <a:rPr lang="ro-RO" smtClean="0"/>
              <a:t>Faceți clic pentru a edita stilul de titlu Coordonator</a:t>
            </a:r>
            <a:endParaRPr lang="en-US"/>
          </a:p>
        </p:txBody>
      </p:sp>
      <p:sp>
        <p:nvSpPr>
          <p:cNvPr id="3" name="Substituent text 2"/>
          <p:cNvSpPr>
            <a:spLocks noGrp="1"/>
          </p:cNvSpPr>
          <p:nvPr>
            <p:ph type="body" sz="half" idx="1"/>
          </p:nvPr>
        </p:nvSpPr>
        <p:spPr>
          <a:xfrm>
            <a:off x="457200" y="1600200"/>
            <a:ext cx="4038600" cy="4525963"/>
          </a:xfr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conținut 3"/>
          <p:cNvSpPr>
            <a:spLocks noGrp="1"/>
          </p:cNvSpPr>
          <p:nvPr>
            <p:ph sz="half" idx="2"/>
          </p:nvPr>
        </p:nvSpPr>
        <p:spPr>
          <a:xfrm>
            <a:off x="4648200" y="1600200"/>
            <a:ext cx="4038600" cy="4525963"/>
          </a:xfr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3E21437-46B6-440C-BB32-5F162FC6760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C2395DE-F53F-44A2-9F36-40B79E53177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0297052-F72B-4E4A-B5A4-95EC3CE104E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802E260-C165-4D2E-845E-42650FBB376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48117A26-1FFC-40E6-9BC3-3CA95A0E85C1}"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6AA6456B-9382-465D-9C7D-CBDE1B6D60D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C23ECFB6-5194-44DA-8459-8CDBBD80D59F}"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A911AEA-3529-4739-B484-2A55B256145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0CFE30B-5569-456F-B339-A7AE5CA8600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536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9E061FC-7E9C-4BF2-AFCD-B8E5F1CAECEB}" type="slidenum">
              <a:rPr lang="en-US"/>
              <a:pPr>
                <a:defRPr/>
              </a:pPr>
              <a:t>‹#›</a:t>
            </a:fld>
            <a:endParaRPr lang="en-US"/>
          </a:p>
        </p:txBody>
      </p:sp>
      <p:grpSp>
        <p:nvGrpSpPr>
          <p:cNvPr id="15364" name="Group 4"/>
          <p:cNvGrpSpPr>
            <a:grpSpLocks/>
          </p:cNvGrpSpPr>
          <p:nvPr/>
        </p:nvGrpSpPr>
        <p:grpSpPr bwMode="auto">
          <a:xfrm>
            <a:off x="0" y="0"/>
            <a:ext cx="9140825" cy="6850063"/>
            <a:chOff x="0" y="0"/>
            <a:chExt cx="5758" cy="4315"/>
          </a:xfrm>
        </p:grpSpPr>
        <p:grpSp>
          <p:nvGrpSpPr>
            <p:cNvPr id="15368" name="Group 5"/>
            <p:cNvGrpSpPr>
              <a:grpSpLocks/>
            </p:cNvGrpSpPr>
            <p:nvPr userDrawn="1"/>
          </p:nvGrpSpPr>
          <p:grpSpPr bwMode="auto">
            <a:xfrm>
              <a:off x="1728" y="2230"/>
              <a:ext cx="4027" cy="2085"/>
              <a:chOff x="1728" y="2230"/>
              <a:chExt cx="4027" cy="2085"/>
            </a:xfrm>
          </p:grpSpPr>
          <p:sp>
            <p:nvSpPr>
              <p:cNvPr id="153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p>
            </p:txBody>
          </p:sp>
          <p:sp>
            <p:nvSpPr>
              <p:cNvPr id="153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p>
            </p:txBody>
          </p:sp>
          <p:sp>
            <p:nvSpPr>
              <p:cNvPr id="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p>
            </p:txBody>
          </p:sp>
          <p:sp>
            <p:nvSpPr>
              <p:cNvPr id="1536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sz="1800"/>
              </a:p>
            </p:txBody>
          </p:sp>
          <p:sp>
            <p:nvSpPr>
              <p:cNvPr id="153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p>
            </p:txBody>
          </p:sp>
        </p:grpSp>
        <p:sp>
          <p:nvSpPr>
            <p:cNvPr id="153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p>
          </p:txBody>
        </p:sp>
        <p:sp>
          <p:nvSpPr>
            <p:cNvPr id="1537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sz="1800"/>
            </a:p>
          </p:txBody>
        </p:sp>
      </p:grpSp>
      <p:sp>
        <p:nvSpPr>
          <p:cNvPr id="1537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7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1537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51"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5.png"/><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jpeg"/><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jpeg"/><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371600"/>
            <a:ext cx="9144000" cy="5486400"/>
          </a:xfrm>
        </p:spPr>
        <p:txBody>
          <a:bodyPr/>
          <a:lstStyle/>
          <a:p>
            <a:pPr eaLnBrk="1" hangingPunct="1">
              <a:defRPr/>
            </a:pPr>
            <a:r>
              <a:rPr lang="ro-RO" sz="2000" dirty="0" smtClean="0">
                <a:solidFill>
                  <a:srgbClr val="FFCC00"/>
                </a:solidFill>
                <a:latin typeface="Times New Roman" pitchFamily="18" charset="0"/>
                <a:cs typeface="Times New Roman" pitchFamily="18" charset="0"/>
              </a:rPr>
              <a:t>                </a:t>
            </a:r>
            <a:r>
              <a:rPr lang="en-US" sz="2400" dirty="0" smtClean="0">
                <a:solidFill>
                  <a:srgbClr val="FFCC00"/>
                </a:solidFill>
              </a:rPr>
              <a:t/>
            </a:r>
            <a:br>
              <a:rPr lang="en-US" sz="2400" dirty="0" smtClean="0">
                <a:solidFill>
                  <a:srgbClr val="FFCC00"/>
                </a:solidFill>
              </a:rPr>
            </a:br>
            <a:r>
              <a:rPr lang="en-US" sz="2400" dirty="0" smtClean="0">
                <a:solidFill>
                  <a:srgbClr val="FFCC00"/>
                </a:solidFill>
              </a:rPr>
              <a:t/>
            </a:r>
            <a:br>
              <a:rPr lang="en-US" sz="2400" dirty="0" smtClean="0">
                <a:solidFill>
                  <a:srgbClr val="FFCC00"/>
                </a:solidFill>
              </a:rPr>
            </a:br>
            <a:endParaRPr lang="en-US" sz="2400" dirty="0" smtClean="0">
              <a:solidFill>
                <a:srgbClr val="FFCC00"/>
              </a:solidFill>
            </a:endParaRPr>
          </a:p>
        </p:txBody>
      </p:sp>
      <p:sp>
        <p:nvSpPr>
          <p:cNvPr id="10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4"/>
          <p:cNvGraphicFramePr>
            <a:graphicFrameLocks noChangeAspect="1"/>
          </p:cNvGraphicFramePr>
          <p:nvPr/>
        </p:nvGraphicFramePr>
        <p:xfrm>
          <a:off x="0" y="0"/>
          <a:ext cx="9144000" cy="800100"/>
        </p:xfrm>
        <a:graphic>
          <a:graphicData uri="http://schemas.openxmlformats.org/presentationml/2006/ole">
            <p:oleObj spid="_x0000_s44034" r:id="rId4" imgW="13716000" imgH="914400" progId="">
              <p:embed/>
            </p:oleObj>
          </a:graphicData>
        </a:graphic>
      </p:graphicFrame>
      <p:sp>
        <p:nvSpPr>
          <p:cNvPr id="102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tabLst>
                <a:tab pos="2971800" algn="ctr"/>
                <a:tab pos="5943600" algn="r"/>
              </a:tabLst>
            </a:pPr>
            <a:r>
              <a:rPr lang="ro-RO" sz="800" b="1">
                <a:cs typeface="Times New Roman" pitchFamily="18" charset="0"/>
              </a:rPr>
              <a:t>ŞCOALA GIMNAZIALĂ “LIVIU REBREANU”</a:t>
            </a:r>
            <a:endParaRPr lang="en-US" sz="900"/>
          </a:p>
          <a:p>
            <a:pPr algn="ctr">
              <a:tabLst>
                <a:tab pos="2971800" algn="ctr"/>
                <a:tab pos="5943600" algn="r"/>
              </a:tabLst>
            </a:pPr>
            <a:r>
              <a:rPr lang="ro-RO" sz="800" b="1">
                <a:cs typeface="Times New Roman" pitchFamily="18" charset="0"/>
              </a:rPr>
              <a:t>TÂRGU MUREŞ</a:t>
            </a:r>
            <a:endParaRPr lang="ro-RO"/>
          </a:p>
        </p:txBody>
      </p:sp>
      <p:sp>
        <p:nvSpPr>
          <p:cNvPr id="1030" name="Dreptunghi 8"/>
          <p:cNvSpPr>
            <a:spLocks noChangeArrowheads="1"/>
          </p:cNvSpPr>
          <p:nvPr/>
        </p:nvSpPr>
        <p:spPr bwMode="auto">
          <a:xfrm>
            <a:off x="762000" y="3962400"/>
            <a:ext cx="7848600" cy="461963"/>
          </a:xfrm>
          <a:prstGeom prst="rect">
            <a:avLst/>
          </a:prstGeom>
          <a:noFill/>
          <a:ln w="9525">
            <a:noFill/>
            <a:miter lim="800000"/>
            <a:headEnd/>
            <a:tailEnd/>
          </a:ln>
        </p:spPr>
        <p:txBody>
          <a:bodyPr>
            <a:spAutoFit/>
          </a:bodyPr>
          <a:lstStyle/>
          <a:p>
            <a:pPr algn="ctr"/>
            <a:endParaRPr lang="en-US">
              <a:solidFill>
                <a:srgbClr val="FFCC00"/>
              </a:solidFill>
            </a:endParaRPr>
          </a:p>
        </p:txBody>
      </p:sp>
      <p:graphicFrame>
        <p:nvGraphicFramePr>
          <p:cNvPr id="11" name="Tabel 10"/>
          <p:cNvGraphicFramePr>
            <a:graphicFrameLocks noGrp="1"/>
          </p:cNvGraphicFramePr>
          <p:nvPr/>
        </p:nvGraphicFramePr>
        <p:xfrm>
          <a:off x="2590800" y="5791200"/>
          <a:ext cx="4162425" cy="755714"/>
        </p:xfrm>
        <a:graphic>
          <a:graphicData uri="http://schemas.openxmlformats.org/drawingml/2006/table">
            <a:tbl>
              <a:tblPr/>
              <a:tblGrid>
                <a:gridCol w="1563688"/>
                <a:gridCol w="1036637"/>
                <a:gridCol w="1562100"/>
              </a:tblGrid>
              <a:tr h="7143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“LIVIU REBREANU”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TÂRGU MUREŞ</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“MATEI BASARAB”</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TURNU ROŞU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pic>
        <p:nvPicPr>
          <p:cNvPr id="1035" name="Picture 5" descr="Sigla noua"/>
          <p:cNvPicPr>
            <a:picLocks noChangeAspect="1" noChangeArrowheads="1"/>
          </p:cNvPicPr>
          <p:nvPr/>
        </p:nvPicPr>
        <p:blipFill>
          <a:blip r:embed="rId5" cstate="print"/>
          <a:srcRect/>
          <a:stretch>
            <a:fillRect/>
          </a:stretch>
        </p:blipFill>
        <p:spPr bwMode="auto">
          <a:xfrm>
            <a:off x="0" y="0"/>
            <a:ext cx="714375" cy="762000"/>
          </a:xfrm>
          <a:prstGeom prst="rect">
            <a:avLst/>
          </a:prstGeom>
          <a:noFill/>
          <a:ln w="9525">
            <a:noFill/>
            <a:miter lim="800000"/>
            <a:headEnd/>
            <a:tailEnd/>
          </a:ln>
        </p:spPr>
      </p:pic>
      <p:pic>
        <p:nvPicPr>
          <p:cNvPr id="1036" name="Picture 5" descr="D:\Claudia\Proiect Turnu Rosu, POSDRU\Sigla noua.jpg"/>
          <p:cNvPicPr>
            <a:picLocks noChangeAspect="1" noChangeArrowheads="1"/>
          </p:cNvPicPr>
          <p:nvPr/>
        </p:nvPicPr>
        <p:blipFill>
          <a:blip r:embed="rId5" cstate="print"/>
          <a:srcRect/>
          <a:stretch>
            <a:fillRect/>
          </a:stretch>
        </p:blipFill>
        <p:spPr bwMode="auto">
          <a:xfrm>
            <a:off x="4419600" y="5867400"/>
            <a:ext cx="714375" cy="762000"/>
          </a:xfrm>
          <a:prstGeom prst="rect">
            <a:avLst/>
          </a:prstGeom>
          <a:noFill/>
          <a:ln w="9525">
            <a:noFill/>
            <a:miter lim="800000"/>
            <a:headEnd/>
            <a:tailEnd/>
          </a:ln>
        </p:spPr>
      </p:pic>
      <p:sp>
        <p:nvSpPr>
          <p:cNvPr id="10" name="Rectangle 9" descr="poza"/>
          <p:cNvSpPr>
            <a:spLocks noChangeArrowheads="1"/>
          </p:cNvSpPr>
          <p:nvPr/>
        </p:nvSpPr>
        <p:spPr bwMode="auto">
          <a:xfrm>
            <a:off x="2362200" y="1143000"/>
            <a:ext cx="4457712" cy="2813042"/>
          </a:xfrm>
          <a:prstGeom prst="rect">
            <a:avLst/>
          </a:prstGeom>
          <a:blipFill dpi="0" rotWithShape="0">
            <a:blip r:embed="rId6" cstate="print"/>
            <a:srcRect/>
            <a:stretch>
              <a:fillRect/>
            </a:stretch>
          </a:blipFill>
          <a:ln w="9525">
            <a:solidFill>
              <a:srgbClr val="00206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228600" y="3886200"/>
            <a:ext cx="871195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800" b="1" i="1" u="none" strike="noStrike" cap="none" normalizeH="0" baseline="0" dirty="0" smtClean="0">
                <a:ln>
                  <a:noFill/>
                </a:ln>
                <a:solidFill>
                  <a:schemeClr val="tx1"/>
                </a:solidFill>
                <a:effectLst/>
                <a:latin typeface="Arial" pitchFamily="34" charset="0"/>
                <a:ea typeface="Constantia" pitchFamily="18" charset="0"/>
              </a:rPr>
              <a:t>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sz="1800" b="1" i="1" u="none" strike="noStrike" cap="none" normalizeH="0" baseline="0" dirty="0" smtClean="0">
                <a:ln>
                  <a:noFill/>
                </a:ln>
                <a:solidFill>
                  <a:schemeClr val="tx1"/>
                </a:solidFill>
                <a:effectLst/>
                <a:latin typeface="Arial" pitchFamily="34" charset="0"/>
                <a:ea typeface="Constantia" pitchFamily="18" charset="0"/>
              </a:rPr>
              <a:t>„Şcoala viitorului - Inovaţie şi performanţă în dezvoltarea competenţelor pentru o viaţă de succes</a:t>
            </a:r>
            <a:r>
              <a:rPr kumimoji="0" lang="en-US" sz="1800" b="1" i="1" u="none" strike="noStrike" cap="none" normalizeH="0" baseline="0" dirty="0" smtClean="0">
                <a:ln>
                  <a:noFill/>
                </a:ln>
                <a:solidFill>
                  <a:schemeClr val="tx1"/>
                </a:solidFill>
                <a:effectLst/>
                <a:latin typeface="Arial" pitchFamily="34" charset="0"/>
                <a:ea typeface="Constantia"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Rectangle 11"/>
          <p:cNvSpPr>
            <a:spLocks noChangeArrowheads="1"/>
          </p:cNvSpPr>
          <p:nvPr/>
        </p:nvSpPr>
        <p:spPr bwMode="auto">
          <a:xfrm>
            <a:off x="0" y="487680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Times New Roman" pitchFamily="18" charset="0"/>
                <a:cs typeface="Times New Roman" pitchFamily="18" charset="0"/>
              </a:rPr>
              <a:t>Program </a:t>
            </a:r>
            <a:r>
              <a:rPr lang="ro-RO" sz="2000" b="1" dirty="0" smtClean="0">
                <a:latin typeface="Times New Roman" pitchFamily="18" charset="0"/>
                <a:cs typeface="Times New Roman" pitchFamily="18" charset="0"/>
              </a:rPr>
              <a:t>cofinanţat din FSE prin POSDRU 2007 – 2013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“Investeşte</a:t>
            </a:r>
            <a:r>
              <a:rPr kumimoji="0" lang="ro-RO" sz="2000" b="1" i="0" u="none" strike="noStrike" cap="none" normalizeH="0" dirty="0" smtClean="0">
                <a:ln>
                  <a:noFill/>
                </a:ln>
                <a:solidFill>
                  <a:schemeClr val="tx1"/>
                </a:solidFill>
                <a:effectLst/>
                <a:latin typeface="Times New Roman" pitchFamily="18" charset="0"/>
                <a:cs typeface="Times New Roman" pitchFamily="18" charset="0"/>
              </a:rPr>
              <a:t> în oameni”</a:t>
            </a:r>
            <a:endParaRPr kumimoji="0" lang="ro-RO"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838200"/>
            <a:ext cx="8229600" cy="5486400"/>
          </a:xfrm>
        </p:spPr>
        <p:txBody>
          <a:bodyPr/>
          <a:lstStyle/>
          <a:p>
            <a:pPr>
              <a:buFont typeface="Arial" pitchFamily="34" charset="0"/>
              <a:buChar char="•"/>
              <a:defRPr/>
            </a:pPr>
            <a:endParaRPr lang="en-US" sz="2400" dirty="0" smtClean="0">
              <a:solidFill>
                <a:srgbClr val="FFFF00"/>
              </a:solidFill>
              <a:latin typeface="Times New Roman" pitchFamily="18" charset="0"/>
              <a:cs typeface="Times New Roman" pitchFamily="18" charset="0"/>
            </a:endParaRPr>
          </a:p>
          <a:p>
            <a:r>
              <a:rPr lang="ro-RO" sz="2000" dirty="0" smtClean="0">
                <a:latin typeface="Times New Roman" pitchFamily="18" charset="0"/>
                <a:cs typeface="Times New Roman" pitchFamily="18" charset="0"/>
              </a:rPr>
              <a:t>Accesul elevilor în laborator se face numai în prezenţa profesorului sau cu acordul acestuia.</a:t>
            </a:r>
          </a:p>
          <a:p>
            <a:r>
              <a:rPr lang="ro-RO" sz="2000" dirty="0" smtClean="0">
                <a:latin typeface="Times New Roman" pitchFamily="18" charset="0"/>
                <a:cs typeface="Times New Roman" pitchFamily="18" charset="0"/>
              </a:rPr>
              <a:t>Calculatoarele şi echipamentele periferice din laborator nu se vor muta şi nu vor fi lovite sau expuse unor condiţii necorespunzătoare de lucru.</a:t>
            </a:r>
          </a:p>
          <a:p>
            <a:r>
              <a:rPr lang="ro-RO" sz="2000" dirty="0" smtClean="0">
                <a:latin typeface="Times New Roman" pitchFamily="18" charset="0"/>
                <a:cs typeface="Times New Roman" pitchFamily="18" charset="0"/>
              </a:rPr>
              <a:t>Este interzisă demontarea aparatelor, detaşarea carcaselor, efectuarea reglajelor sau accesul la componentele interne ale calculatoarelor (activitate rezervată administratorului de reţea).</a:t>
            </a:r>
          </a:p>
          <a:p>
            <a:r>
              <a:rPr lang="ro-RO" sz="2000" dirty="0" smtClean="0">
                <a:latin typeface="Times New Roman" pitchFamily="18" charset="0"/>
                <a:cs typeface="Times New Roman" pitchFamily="18" charset="0"/>
              </a:rPr>
              <a:t>Este interzisă utilizarea, de către elevi, a unităţilor floppy, a CD-ROM-urilor şi a discurilor amovibile, fără acordul explicit al profesorului, justificat de necesităţi didactice obiective.</a:t>
            </a:r>
          </a:p>
          <a:p>
            <a:r>
              <a:rPr lang="ro-RO" sz="2000" dirty="0" smtClean="0">
                <a:latin typeface="Times New Roman" pitchFamily="18" charset="0"/>
                <a:cs typeface="Times New Roman" pitchFamily="18" charset="0"/>
              </a:rPr>
              <a:t>Este interzisă modificarea fişierelor de configurare şi a celor al căror rol nu este foarte bine cunoscut.</a:t>
            </a:r>
          </a:p>
          <a:p>
            <a:r>
              <a:rPr lang="ro-RO" sz="2000" dirty="0" smtClean="0">
                <a:latin typeface="Times New Roman" pitchFamily="18" charset="0"/>
                <a:cs typeface="Times New Roman" pitchFamily="18" charset="0"/>
              </a:rPr>
              <a:t>Este interzisă utilizarea altor programe în afara celor indicate de profesor.</a:t>
            </a:r>
            <a:endParaRPr lang="en-US" sz="2000" dirty="0" smtClean="0">
              <a:solidFill>
                <a:srgbClr val="FFFF00"/>
              </a:solidFill>
              <a:effectLst/>
              <a:latin typeface="Times New Roman" pitchFamily="18" charset="0"/>
              <a:cs typeface="Times New Roman" pitchFamily="18" charset="0"/>
            </a:endParaRPr>
          </a:p>
        </p:txBody>
      </p:sp>
      <p:graphicFrame>
        <p:nvGraphicFramePr>
          <p:cNvPr id="4" name="Tabel 3"/>
          <p:cNvGraphicFramePr>
            <a:graphicFrameLocks noGrp="1"/>
          </p:cNvGraphicFramePr>
          <p:nvPr/>
        </p:nvGraphicFramePr>
        <p:xfrm>
          <a:off x="2438400" y="6019800"/>
          <a:ext cx="4162425" cy="771144"/>
        </p:xfrm>
        <a:graphic>
          <a:graphicData uri="http://schemas.openxmlformats.org/drawingml/2006/table">
            <a:tbl>
              <a:tblPr/>
              <a:tblGrid>
                <a:gridCol w="1563688"/>
                <a:gridCol w="1036637"/>
                <a:gridCol w="1562100"/>
              </a:tblGrid>
              <a:tr h="7143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“LIVIU REBREANU”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TÂRGU MUREŞ</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“MATEI BASARAB”</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TURNU ROŞU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pic>
        <p:nvPicPr>
          <p:cNvPr id="10248" name="Picture 5" descr="D:\Claudia\Proiect Turnu Rosu, POSDRU\Sigla noua.jpg"/>
          <p:cNvPicPr>
            <a:picLocks noChangeAspect="1" noChangeArrowheads="1"/>
          </p:cNvPicPr>
          <p:nvPr/>
        </p:nvPicPr>
        <p:blipFill>
          <a:blip r:embed="rId3" cstate="print"/>
          <a:srcRect/>
          <a:stretch>
            <a:fillRect/>
          </a:stretch>
        </p:blipFill>
        <p:spPr bwMode="auto">
          <a:xfrm>
            <a:off x="4191000" y="6024563"/>
            <a:ext cx="714375" cy="762000"/>
          </a:xfrm>
          <a:prstGeom prst="rect">
            <a:avLst/>
          </a:prstGeom>
          <a:noFill/>
          <a:ln w="9525">
            <a:noFill/>
            <a:miter lim="800000"/>
            <a:headEnd/>
            <a:tailEnd/>
          </a:ln>
        </p:spPr>
      </p:pic>
      <p:graphicFrame>
        <p:nvGraphicFramePr>
          <p:cNvPr id="10242" name="Object 4"/>
          <p:cNvGraphicFramePr>
            <a:graphicFrameLocks noChangeAspect="1"/>
          </p:cNvGraphicFramePr>
          <p:nvPr/>
        </p:nvGraphicFramePr>
        <p:xfrm>
          <a:off x="0" y="0"/>
          <a:ext cx="9144000" cy="800100"/>
        </p:xfrm>
        <a:graphic>
          <a:graphicData uri="http://schemas.openxmlformats.org/presentationml/2006/ole">
            <p:oleObj spid="_x0000_s10242" r:id="rId4" imgW="13716000" imgH="914400"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nvGraphicFramePr>
        <p:xfrm>
          <a:off x="2438400" y="6019800"/>
          <a:ext cx="4162425" cy="771144"/>
        </p:xfrm>
        <a:graphic>
          <a:graphicData uri="http://schemas.openxmlformats.org/drawingml/2006/table">
            <a:tbl>
              <a:tblPr/>
              <a:tblGrid>
                <a:gridCol w="1563688"/>
                <a:gridCol w="1036637"/>
                <a:gridCol w="1562100"/>
              </a:tblGrid>
              <a:tr h="7143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“LIVIU REBREANU”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TÂRGU MUREŞ</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“MATEI BASARAB”</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TURNU ROŞU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pic>
        <p:nvPicPr>
          <p:cNvPr id="13342" name="Picture 5" descr="D:\Claudia\Proiect Turnu Rosu, POSDRU\Sigla noua.jpg"/>
          <p:cNvPicPr>
            <a:picLocks noChangeAspect="1" noChangeArrowheads="1"/>
          </p:cNvPicPr>
          <p:nvPr/>
        </p:nvPicPr>
        <p:blipFill>
          <a:blip r:embed="rId3" cstate="print"/>
          <a:srcRect/>
          <a:stretch>
            <a:fillRect/>
          </a:stretch>
        </p:blipFill>
        <p:spPr bwMode="auto">
          <a:xfrm>
            <a:off x="4191000" y="6024563"/>
            <a:ext cx="714375" cy="762000"/>
          </a:xfrm>
          <a:prstGeom prst="rect">
            <a:avLst/>
          </a:prstGeom>
          <a:noFill/>
          <a:ln w="9525">
            <a:noFill/>
            <a:miter lim="800000"/>
            <a:headEnd/>
            <a:tailEnd/>
          </a:ln>
        </p:spPr>
      </p:pic>
      <p:graphicFrame>
        <p:nvGraphicFramePr>
          <p:cNvPr id="13314" name="Object 4"/>
          <p:cNvGraphicFramePr>
            <a:graphicFrameLocks noChangeAspect="1"/>
          </p:cNvGraphicFramePr>
          <p:nvPr/>
        </p:nvGraphicFramePr>
        <p:xfrm>
          <a:off x="0" y="0"/>
          <a:ext cx="9144000" cy="800100"/>
        </p:xfrm>
        <a:graphic>
          <a:graphicData uri="http://schemas.openxmlformats.org/presentationml/2006/ole">
            <p:oleObj spid="_x0000_s13314" r:id="rId4" imgW="13716000" imgH="914400" progId="">
              <p:embed/>
            </p:oleObj>
          </a:graphicData>
        </a:graphic>
      </p:graphicFrame>
      <p:sp>
        <p:nvSpPr>
          <p:cNvPr id="7" name="Rectangle 6"/>
          <p:cNvSpPr/>
          <p:nvPr/>
        </p:nvSpPr>
        <p:spPr>
          <a:xfrm>
            <a:off x="838200" y="1676400"/>
            <a:ext cx="7696200" cy="4770537"/>
          </a:xfrm>
          <a:prstGeom prst="rect">
            <a:avLst/>
          </a:prstGeom>
        </p:spPr>
        <p:txBody>
          <a:bodyPr wrap="square">
            <a:spAutoFit/>
          </a:bodyPr>
          <a:lstStyle/>
          <a:p>
            <a:r>
              <a:rPr lang="ro-RO" sz="2000" dirty="0" smtClean="0">
                <a:latin typeface="Times New Roman" pitchFamily="18" charset="0"/>
                <a:cs typeface="Times New Roman" pitchFamily="18" charset="0"/>
              </a:rPr>
              <a:t>- nu se va umbla sub nici un motiv la instalația de apă, gaze sau curent electric; defecțiunile sesizate în  functțonarea aparatelor din dotarea atelierului de lucru  vor fi anunțate imediat expertului evaluator </a:t>
            </a:r>
          </a:p>
          <a:p>
            <a:r>
              <a:rPr lang="ro-RO" sz="2000" dirty="0" smtClean="0">
                <a:latin typeface="Times New Roman" pitchFamily="18" charset="0"/>
                <a:cs typeface="Times New Roman" pitchFamily="18" charset="0"/>
              </a:rPr>
              <a:t>- punctele sanitare vor fi folosite în mod corespunzător și civilizat </a:t>
            </a:r>
          </a:p>
          <a:p>
            <a:pPr>
              <a:buFontTx/>
              <a:buChar char="-"/>
            </a:pPr>
            <a:r>
              <a:rPr lang="ro-RO" sz="2000" dirty="0" smtClean="0">
                <a:latin typeface="Times New Roman" pitchFamily="18" charset="0"/>
                <a:cs typeface="Times New Roman" pitchFamily="18" charset="0"/>
              </a:rPr>
              <a:t>în timpul asteptării începerii orelor este interzisă alergarea în interiorul clădirii sau sălii unde se desfăşoară atelierul de lucru şi se va aştepta în linişte</a:t>
            </a:r>
          </a:p>
          <a:p>
            <a:pPr>
              <a:buFontTx/>
              <a:buChar char="-"/>
            </a:pPr>
            <a:r>
              <a:rPr lang="ro-RO" sz="2000" dirty="0" smtClean="0">
                <a:latin typeface="Times New Roman" pitchFamily="18" charset="0"/>
                <a:cs typeface="Times New Roman" pitchFamily="18" charset="0"/>
              </a:rPr>
              <a:t>la intrarea în sala  atelierului de lucru , se vor depune la cuier hainele groase și ghiozdanele, serviete, sacoșe sau alte bagaje.  </a:t>
            </a:r>
          </a:p>
          <a:p>
            <a:pPr>
              <a:buFontTx/>
              <a:buChar char="-"/>
            </a:pPr>
            <a:r>
              <a:rPr lang="ro-RO" sz="2000" dirty="0" smtClean="0">
                <a:latin typeface="Times New Roman" pitchFamily="18" charset="0"/>
                <a:cs typeface="Times New Roman" pitchFamily="18" charset="0"/>
              </a:rPr>
              <a:t> mijloacele de lucru  (foarfece, ace cu gămălie, capse etc)  se vor folosi cu atenţie pentru a se evita tăierea, înţeparea, lovirea individuală sau a colegilor de grupă</a:t>
            </a:r>
          </a:p>
          <a:p>
            <a:r>
              <a:rPr lang="ro-RO" sz="2000" dirty="0" smtClean="0">
                <a:latin typeface="Times New Roman" pitchFamily="18" charset="0"/>
                <a:cs typeface="Times New Roman" pitchFamily="18" charset="0"/>
              </a:rPr>
              <a:t>- este strict interzisă venirea la atelierul de lucru cu obiecte contondente care ar putea răni</a:t>
            </a:r>
          </a:p>
          <a:p>
            <a:endParaRPr lang="ro-RO" dirty="0" smtClean="0"/>
          </a:p>
        </p:txBody>
      </p:sp>
      <p:sp>
        <p:nvSpPr>
          <p:cNvPr id="8" name="Rectangle 7"/>
          <p:cNvSpPr/>
          <p:nvPr/>
        </p:nvSpPr>
        <p:spPr>
          <a:xfrm>
            <a:off x="990600" y="914400"/>
            <a:ext cx="7391400" cy="830997"/>
          </a:xfrm>
          <a:prstGeom prst="rect">
            <a:avLst/>
          </a:prstGeom>
        </p:spPr>
        <p:txBody>
          <a:bodyPr wrap="square">
            <a:spAutoFit/>
          </a:bodyPr>
          <a:lstStyle/>
          <a:p>
            <a:pPr algn="ctr"/>
            <a:r>
              <a:rPr lang="ro-RO" dirty="0" smtClean="0">
                <a:effectLst>
                  <a:outerShdw blurRad="38100" dist="38100" dir="2700000" algn="tl">
                    <a:srgbClr val="C0C0C0"/>
                  </a:outerShdw>
                </a:effectLst>
                <a:latin typeface="Times New Roman" pitchFamily="18" charset="0"/>
                <a:cs typeface="Times New Roman" pitchFamily="18" charset="0"/>
              </a:rPr>
              <a:t>Pentru evitarea posibilităților de accidentare se vor respecta următoarele reguli:</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514600"/>
            <a:ext cx="3733800" cy="2743200"/>
          </a:xfrm>
        </p:spPr>
        <p:txBody>
          <a:bodyPr/>
          <a:lstStyle/>
          <a:p>
            <a:r>
              <a:rPr lang="ro-RO"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Succes în lumea magică a matematicii!</a:t>
            </a:r>
            <a:endParaRPr lang="en-US" i="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Tabel 3"/>
          <p:cNvGraphicFramePr>
            <a:graphicFrameLocks noGrp="1"/>
          </p:cNvGraphicFramePr>
          <p:nvPr/>
        </p:nvGraphicFramePr>
        <p:xfrm>
          <a:off x="2438400" y="6019800"/>
          <a:ext cx="4162425" cy="771144"/>
        </p:xfrm>
        <a:graphic>
          <a:graphicData uri="http://schemas.openxmlformats.org/drawingml/2006/table">
            <a:tbl>
              <a:tblPr/>
              <a:tblGrid>
                <a:gridCol w="1563688"/>
                <a:gridCol w="1036637"/>
                <a:gridCol w="1562100"/>
              </a:tblGrid>
              <a:tr h="7143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“LIVIU REBREANU”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TÂRGU MUREŞ</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“MATEI BASARAB”</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TURNU ROŞU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pic>
        <p:nvPicPr>
          <p:cNvPr id="9224" name="Picture 5" descr="D:\Claudia\Proiect Turnu Rosu, POSDRU\Sigla noua.jpg"/>
          <p:cNvPicPr>
            <a:picLocks noChangeAspect="1" noChangeArrowheads="1"/>
          </p:cNvPicPr>
          <p:nvPr/>
        </p:nvPicPr>
        <p:blipFill>
          <a:blip r:embed="rId3" cstate="print"/>
          <a:srcRect/>
          <a:stretch>
            <a:fillRect/>
          </a:stretch>
        </p:blipFill>
        <p:spPr bwMode="auto">
          <a:xfrm>
            <a:off x="4191000" y="6024563"/>
            <a:ext cx="714375" cy="762000"/>
          </a:xfrm>
          <a:prstGeom prst="rect">
            <a:avLst/>
          </a:prstGeom>
          <a:noFill/>
          <a:ln w="9525">
            <a:noFill/>
            <a:miter lim="800000"/>
            <a:headEnd/>
            <a:tailEnd/>
          </a:ln>
        </p:spPr>
      </p:pic>
      <p:graphicFrame>
        <p:nvGraphicFramePr>
          <p:cNvPr id="9218" name="Object 4"/>
          <p:cNvGraphicFramePr>
            <a:graphicFrameLocks noChangeAspect="1"/>
          </p:cNvGraphicFramePr>
          <p:nvPr/>
        </p:nvGraphicFramePr>
        <p:xfrm>
          <a:off x="0" y="0"/>
          <a:ext cx="9144000" cy="800100"/>
        </p:xfrm>
        <a:graphic>
          <a:graphicData uri="http://schemas.openxmlformats.org/presentationml/2006/ole">
            <p:oleObj spid="_x0000_s68610" r:id="rId4" imgW="13716000" imgH="914400" progId="">
              <p:embed/>
            </p:oleObj>
          </a:graphicData>
        </a:graphic>
      </p:graphicFrame>
      <p:pic>
        <p:nvPicPr>
          <p:cNvPr id="73732" name="Picture 4" descr="http://3.bp.blogspot.com/-sIRIbrNzciY/T6Iz08EXPTI/AAAAAAAABvA/9ZWQTiHWXss/s1600/mathMagic.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67200" y="1066800"/>
            <a:ext cx="4495800" cy="4802332"/>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914400"/>
            <a:ext cx="8229600" cy="5211763"/>
          </a:xfrm>
        </p:spPr>
        <p:txBody>
          <a:bodyPr/>
          <a:lstStyle/>
          <a:p>
            <a:pPr algn="ctr">
              <a:buFont typeface="Wingdings" pitchFamily="2" charset="2"/>
              <a:buNone/>
              <a:defRPr/>
            </a:pPr>
            <a:r>
              <a:rPr lang="en-US" dirty="0" smtClean="0">
                <a:solidFill>
                  <a:srgbClr val="FFFF00"/>
                </a:solidFill>
                <a:latin typeface="Times New Roman" pitchFamily="18" charset="0"/>
                <a:cs typeface="Times New Roman" pitchFamily="18" charset="0"/>
              </a:rPr>
              <a:t>	A.6 ATELIERUL E-</a:t>
            </a:r>
            <a:r>
              <a:rPr lang="ro-RO" dirty="0" smtClean="0">
                <a:solidFill>
                  <a:srgbClr val="FFFF00"/>
                </a:solidFill>
                <a:latin typeface="Times New Roman" pitchFamily="18" charset="0"/>
                <a:cs typeface="Times New Roman" pitchFamily="18" charset="0"/>
              </a:rPr>
              <a:t>ȘCOALA</a:t>
            </a:r>
          </a:p>
          <a:p>
            <a:pPr algn="ctr">
              <a:buFont typeface="Wingdings" pitchFamily="2" charset="2"/>
              <a:buNone/>
              <a:defRPr/>
            </a:pPr>
            <a:r>
              <a:rPr lang="ro-RO" sz="1800" dirty="0" smtClean="0">
                <a:solidFill>
                  <a:srgbClr val="FFFF00"/>
                </a:solidFill>
                <a:latin typeface="Times New Roman" pitchFamily="18" charset="0"/>
                <a:cs typeface="Times New Roman" pitchFamily="18" charset="0"/>
              </a:rPr>
              <a:t>EXPERT EVALUARE</a:t>
            </a:r>
            <a:r>
              <a:rPr lang="en-US" sz="1800" dirty="0" smtClean="0">
                <a:solidFill>
                  <a:srgbClr val="FFFF00"/>
                </a:solidFill>
                <a:latin typeface="Times New Roman" pitchFamily="18" charset="0"/>
                <a:cs typeface="Times New Roman" pitchFamily="18" charset="0"/>
              </a:rPr>
              <a:t>:</a:t>
            </a:r>
          </a:p>
          <a:p>
            <a:pPr algn="ctr">
              <a:buFont typeface="Wingdings" pitchFamily="2" charset="2"/>
              <a:buNone/>
              <a:defRPr/>
            </a:pPr>
            <a:r>
              <a:rPr lang="en-US" sz="1800" dirty="0" smtClean="0">
                <a:solidFill>
                  <a:srgbClr val="FFFF00"/>
                </a:solidFill>
                <a:latin typeface="Times New Roman" pitchFamily="18" charset="0"/>
                <a:cs typeface="Times New Roman" pitchFamily="18" charset="0"/>
              </a:rPr>
              <a:t>PROF. BUTA CARMEN</a:t>
            </a:r>
            <a:endParaRPr lang="ro-RO" sz="1800" dirty="0" smtClean="0">
              <a:solidFill>
                <a:srgbClr val="FFFF00"/>
              </a:solidFill>
              <a:latin typeface="Times New Roman" pitchFamily="18" charset="0"/>
              <a:cs typeface="Times New Roman" pitchFamily="18" charset="0"/>
            </a:endParaRPr>
          </a:p>
          <a:p>
            <a:pPr algn="ctr">
              <a:buFont typeface="Wingdings" pitchFamily="2" charset="2"/>
              <a:buNone/>
              <a:defRPr/>
            </a:pPr>
            <a:endParaRPr lang="en-US" dirty="0"/>
          </a:p>
        </p:txBody>
      </p:sp>
      <p:graphicFrame>
        <p:nvGraphicFramePr>
          <p:cNvPr id="6146" name="Object 4"/>
          <p:cNvGraphicFramePr>
            <a:graphicFrameLocks noChangeAspect="1"/>
          </p:cNvGraphicFramePr>
          <p:nvPr/>
        </p:nvGraphicFramePr>
        <p:xfrm>
          <a:off x="0" y="0"/>
          <a:ext cx="9144000" cy="800100"/>
        </p:xfrm>
        <a:graphic>
          <a:graphicData uri="http://schemas.openxmlformats.org/presentationml/2006/ole">
            <p:oleObj spid="_x0000_s6146" r:id="rId3" imgW="13716000" imgH="914400" progId="">
              <p:embed/>
            </p:oleObj>
          </a:graphicData>
        </a:graphic>
      </p:graphicFrame>
      <p:graphicFrame>
        <p:nvGraphicFramePr>
          <p:cNvPr id="6" name="Tabel 5"/>
          <p:cNvGraphicFramePr>
            <a:graphicFrameLocks noGrp="1"/>
          </p:cNvGraphicFramePr>
          <p:nvPr/>
        </p:nvGraphicFramePr>
        <p:xfrm>
          <a:off x="2438400" y="6019800"/>
          <a:ext cx="4162425" cy="771144"/>
        </p:xfrm>
        <a:graphic>
          <a:graphicData uri="http://schemas.openxmlformats.org/drawingml/2006/table">
            <a:tbl>
              <a:tblPr/>
              <a:tblGrid>
                <a:gridCol w="1563688"/>
                <a:gridCol w="1036637"/>
                <a:gridCol w="1562100"/>
              </a:tblGrid>
              <a:tr h="7143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“LIVIU REBREANU”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TÂRGU MUREŞ</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“MATEI BASARAB”</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TURNU ROŞU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pic>
        <p:nvPicPr>
          <p:cNvPr id="6152" name="Picture 5" descr="D:\Claudia\Proiect Turnu Rosu, POSDRU\Sigla noua.jpg"/>
          <p:cNvPicPr>
            <a:picLocks noChangeAspect="1" noChangeArrowheads="1"/>
          </p:cNvPicPr>
          <p:nvPr/>
        </p:nvPicPr>
        <p:blipFill>
          <a:blip r:embed="rId4" cstate="print"/>
          <a:srcRect/>
          <a:stretch>
            <a:fillRect/>
          </a:stretch>
        </p:blipFill>
        <p:spPr bwMode="auto">
          <a:xfrm>
            <a:off x="4191000" y="6024563"/>
            <a:ext cx="714375" cy="762000"/>
          </a:xfrm>
          <a:prstGeom prst="rect">
            <a:avLst/>
          </a:prstGeom>
          <a:noFill/>
          <a:ln w="9525">
            <a:noFill/>
            <a:miter lim="800000"/>
            <a:headEnd/>
            <a:tailEnd/>
          </a:ln>
        </p:spPr>
      </p:pic>
      <p:pic>
        <p:nvPicPr>
          <p:cNvPr id="6147" name="Picture 3" descr="C:\Users\User\Downloads\1393081_432182633548792_1227215112_n.jpg"/>
          <p:cNvPicPr>
            <a:picLocks noChangeAspect="1" noChangeArrowheads="1"/>
          </p:cNvPicPr>
          <p:nvPr/>
        </p:nvPicPr>
        <p:blipFill>
          <a:blip r:embed="rId5" cstate="print"/>
          <a:srcRect/>
          <a:stretch>
            <a:fillRect/>
          </a:stretch>
        </p:blipFill>
        <p:spPr bwMode="auto">
          <a:xfrm>
            <a:off x="1981200" y="2133600"/>
            <a:ext cx="54102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248400"/>
          </a:xfrm>
        </p:spPr>
        <p:txBody>
          <a:bodyPr/>
          <a:lstStyle/>
          <a:p>
            <a:pPr>
              <a:buFont typeface="Wingdings" pitchFamily="2" charset="2"/>
              <a:buNone/>
              <a:defRPr/>
            </a:pPr>
            <a:r>
              <a:rPr lang="ro-RO" sz="2300" dirty="0" smtClean="0"/>
              <a:t>		</a:t>
            </a:r>
            <a:endParaRPr lang="en-US" sz="2300" dirty="0" smtClean="0"/>
          </a:p>
          <a:p>
            <a:pPr>
              <a:buFont typeface="Wingdings" pitchFamily="2" charset="2"/>
              <a:buNone/>
              <a:defRPr/>
            </a:pPr>
            <a:r>
              <a:rPr lang="ro-RO" sz="2300" b="1" dirty="0" smtClean="0">
                <a:solidFill>
                  <a:srgbClr val="FFFF00"/>
                </a:solidFill>
                <a:latin typeface="Times New Roman" pitchFamily="18" charset="0"/>
                <a:cs typeface="Times New Roman" pitchFamily="18" charset="0"/>
              </a:rPr>
              <a:t>CUNOAȘTE ȘI ÎNȚELEGE !</a:t>
            </a:r>
          </a:p>
          <a:p>
            <a:r>
              <a:rPr lang="ro-RO" sz="2800" b="1" dirty="0" smtClean="0">
                <a:latin typeface="Times New Roman" pitchFamily="18" charset="0"/>
                <a:cs typeface="Times New Roman" pitchFamily="18" charset="0"/>
              </a:rPr>
              <a:t>Lumea numerelor</a:t>
            </a:r>
            <a:r>
              <a:rPr lang="en-US" sz="2800" b="1" dirty="0" smtClean="0">
                <a:latin typeface="Times New Roman" pitchFamily="18" charset="0"/>
                <a:cs typeface="Times New Roman" pitchFamily="18" charset="0"/>
              </a:rPr>
              <a:t>:</a:t>
            </a:r>
          </a:p>
          <a:p>
            <a:pPr>
              <a:buNone/>
            </a:pPr>
            <a:r>
              <a:rPr lang="en-US" sz="2800" dirty="0" smtClean="0"/>
              <a:t>  </a:t>
            </a:r>
            <a:r>
              <a:rPr lang="ro-RO" sz="2400" dirty="0" smtClean="0"/>
              <a:t>1.Ziua fara numere!</a:t>
            </a:r>
            <a:endParaRPr lang="en-US" sz="2400" dirty="0" smtClean="0"/>
          </a:p>
          <a:p>
            <a:pPr>
              <a:buNone/>
            </a:pPr>
            <a:r>
              <a:rPr lang="en-US" sz="2400" dirty="0" smtClean="0"/>
              <a:t>  </a:t>
            </a:r>
            <a:r>
              <a:rPr lang="ro-RO" sz="2400" dirty="0" smtClean="0"/>
              <a:t>2.Aparitia numerelor;</a:t>
            </a:r>
            <a:endParaRPr lang="en-US" sz="2400" dirty="0" smtClean="0"/>
          </a:p>
          <a:p>
            <a:pPr>
              <a:buNone/>
            </a:pPr>
            <a:r>
              <a:rPr lang="en-US" sz="2400" dirty="0" smtClean="0"/>
              <a:t>  </a:t>
            </a:r>
            <a:r>
              <a:rPr lang="ro-RO" sz="2400" dirty="0" smtClean="0"/>
              <a:t>3.Macheta „Numerele in lume „</a:t>
            </a:r>
            <a:endParaRPr lang="ro-RO" sz="2400" b="1" dirty="0" smtClean="0">
              <a:latin typeface="Times New Roman" pitchFamily="18" charset="0"/>
              <a:cs typeface="Times New Roman" pitchFamily="18" charset="0"/>
            </a:endParaRPr>
          </a:p>
          <a:p>
            <a:pPr>
              <a:defRPr/>
            </a:pPr>
            <a:r>
              <a:rPr lang="ro-RO" sz="2800" b="1" dirty="0" smtClean="0">
                <a:latin typeface="Times New Roman" pitchFamily="18" charset="0"/>
                <a:cs typeface="Times New Roman" pitchFamily="18" charset="0"/>
              </a:rPr>
              <a:t>Matematica distractiva</a:t>
            </a:r>
            <a:r>
              <a:rPr lang="en-US" sz="2800" b="1" dirty="0" smtClean="0">
                <a:latin typeface="Times New Roman" pitchFamily="18" charset="0"/>
                <a:cs typeface="Times New Roman" pitchFamily="18" charset="0"/>
              </a:rPr>
              <a:t>:</a:t>
            </a:r>
          </a:p>
          <a:p>
            <a:pPr>
              <a:buNone/>
            </a:pPr>
            <a:r>
              <a:rPr lang="en-US" sz="2400" dirty="0" smtClean="0"/>
              <a:t>  </a:t>
            </a:r>
            <a:r>
              <a:rPr lang="ro-RO" sz="2400" dirty="0" smtClean="0"/>
              <a:t>1.Povestind matematica;</a:t>
            </a:r>
            <a:endParaRPr lang="en-US" sz="2400" dirty="0" smtClean="0"/>
          </a:p>
          <a:p>
            <a:pPr>
              <a:buNone/>
            </a:pPr>
            <a:r>
              <a:rPr lang="en-US" sz="2400" dirty="0" smtClean="0"/>
              <a:t>  </a:t>
            </a:r>
            <a:r>
              <a:rPr lang="ro-RO" sz="2400" dirty="0" smtClean="0"/>
              <a:t>2.Curiozitati matematice:inmultirea chinezeasca,inmultirea in tabele</a:t>
            </a:r>
            <a:r>
              <a:rPr lang="en-US" sz="2400" dirty="0" smtClean="0"/>
              <a:t>;</a:t>
            </a:r>
          </a:p>
          <a:p>
            <a:pPr>
              <a:buNone/>
            </a:pPr>
            <a:r>
              <a:rPr lang="en-US" sz="2400" dirty="0" smtClean="0"/>
              <a:t>  </a:t>
            </a:r>
            <a:r>
              <a:rPr lang="ro-RO" sz="2400" dirty="0" smtClean="0"/>
              <a:t>3.Trucuri mate</a:t>
            </a:r>
            <a:r>
              <a:rPr lang="ro-RO" sz="2400" i="1" dirty="0" smtClean="0"/>
              <a:t>magice!</a:t>
            </a:r>
            <a:endParaRPr lang="en-US" sz="2400" dirty="0" smtClean="0"/>
          </a:p>
          <a:p>
            <a:pPr>
              <a:buNone/>
            </a:pPr>
            <a:r>
              <a:rPr lang="en-US" sz="2400" dirty="0" smtClean="0"/>
              <a:t>  </a:t>
            </a:r>
            <a:r>
              <a:rPr lang="ro-RO" sz="2400" dirty="0" smtClean="0"/>
              <a:t>4.Mate</a:t>
            </a:r>
            <a:r>
              <a:rPr lang="ro-RO" sz="2400" i="1" dirty="0" smtClean="0"/>
              <a:t>încurcături</a:t>
            </a:r>
            <a:r>
              <a:rPr lang="ro-RO" sz="2400" dirty="0" smtClean="0"/>
              <a:t> - Fii perspicace!</a:t>
            </a:r>
            <a:endParaRPr lang="en-US" sz="2400" b="1" dirty="0" smtClean="0">
              <a:latin typeface="Times New Roman" pitchFamily="18" charset="0"/>
              <a:cs typeface="Times New Roman" pitchFamily="18" charset="0"/>
            </a:endParaRPr>
          </a:p>
          <a:p>
            <a:pPr>
              <a:defRPr/>
            </a:pPr>
            <a:endParaRPr lang="en-US" sz="2400" b="1" dirty="0" smtClean="0">
              <a:latin typeface="Times New Roman" pitchFamily="18" charset="0"/>
              <a:cs typeface="Times New Roman" pitchFamily="18" charset="0"/>
            </a:endParaRPr>
          </a:p>
        </p:txBody>
      </p:sp>
      <p:graphicFrame>
        <p:nvGraphicFramePr>
          <p:cNvPr id="7170" name="Object 4"/>
          <p:cNvGraphicFramePr>
            <a:graphicFrameLocks noChangeAspect="1"/>
          </p:cNvGraphicFramePr>
          <p:nvPr/>
        </p:nvGraphicFramePr>
        <p:xfrm>
          <a:off x="0" y="0"/>
          <a:ext cx="9144000" cy="800100"/>
        </p:xfrm>
        <a:graphic>
          <a:graphicData uri="http://schemas.openxmlformats.org/presentationml/2006/ole">
            <p:oleObj spid="_x0000_s7170" r:id="rId3" imgW="13716000" imgH="914400" progId="">
              <p:embed/>
            </p:oleObj>
          </a:graphicData>
        </a:graphic>
      </p:graphicFrame>
      <p:graphicFrame>
        <p:nvGraphicFramePr>
          <p:cNvPr id="5" name="Tabel 4"/>
          <p:cNvGraphicFramePr>
            <a:graphicFrameLocks noGrp="1"/>
          </p:cNvGraphicFramePr>
          <p:nvPr/>
        </p:nvGraphicFramePr>
        <p:xfrm>
          <a:off x="2438400" y="6019800"/>
          <a:ext cx="4162425" cy="771144"/>
        </p:xfrm>
        <a:graphic>
          <a:graphicData uri="http://schemas.openxmlformats.org/drawingml/2006/table">
            <a:tbl>
              <a:tblPr/>
              <a:tblGrid>
                <a:gridCol w="1563688"/>
                <a:gridCol w="1036637"/>
                <a:gridCol w="1562100"/>
              </a:tblGrid>
              <a:tr h="7143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ŞCOALA GIMNAZIALĂ “LIVIU REBREANU”</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TÂRGU MUREŞ</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ŞCOALA GIMNAZIALĂ “MATEI BASARAB”</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TURNU ROŞU</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pic>
        <p:nvPicPr>
          <p:cNvPr id="7176" name="Picture 5" descr="D:\Claudia\Proiect Turnu Rosu, POSDRU\Sigla noua.jpg"/>
          <p:cNvPicPr>
            <a:picLocks noChangeAspect="1" noChangeArrowheads="1"/>
          </p:cNvPicPr>
          <p:nvPr/>
        </p:nvPicPr>
        <p:blipFill>
          <a:blip r:embed="rId4" cstate="print"/>
          <a:srcRect/>
          <a:stretch>
            <a:fillRect/>
          </a:stretch>
        </p:blipFill>
        <p:spPr bwMode="auto">
          <a:xfrm>
            <a:off x="4191000" y="6024563"/>
            <a:ext cx="7143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82562"/>
          </a:xfrm>
        </p:spPr>
        <p:txBody>
          <a:bodyPr/>
          <a:lstStyle/>
          <a:p>
            <a:endParaRPr lang="en-US" dirty="0"/>
          </a:p>
        </p:txBody>
      </p:sp>
      <p:sp>
        <p:nvSpPr>
          <p:cNvPr id="3" name="Content Placeholder 2"/>
          <p:cNvSpPr>
            <a:spLocks noGrp="1"/>
          </p:cNvSpPr>
          <p:nvPr>
            <p:ph idx="1"/>
          </p:nvPr>
        </p:nvSpPr>
        <p:spPr>
          <a:xfrm>
            <a:off x="228600" y="838201"/>
            <a:ext cx="8458200" cy="5105400"/>
          </a:xfrm>
        </p:spPr>
        <p:txBody>
          <a:bodyPr/>
          <a:lstStyle/>
          <a:p>
            <a:r>
              <a:rPr lang="ro-RO" b="1" dirty="0" smtClean="0">
                <a:latin typeface="Times New Roman" pitchFamily="18" charset="0"/>
                <a:cs typeface="Times New Roman" pitchFamily="18" charset="0"/>
              </a:rPr>
              <a:t>De la experiment la experienta</a:t>
            </a:r>
            <a:endParaRPr lang="en-US" b="1" dirty="0" smtClean="0">
              <a:latin typeface="Times New Roman" pitchFamily="18" charset="0"/>
              <a:cs typeface="Times New Roman" pitchFamily="18" charset="0"/>
            </a:endParaRPr>
          </a:p>
          <a:p>
            <a:pPr>
              <a:buNone/>
            </a:pPr>
            <a:r>
              <a:rPr lang="ro-RO" sz="2400" dirty="0" smtClean="0"/>
              <a:t>1.Sensibilitatea apei</a:t>
            </a:r>
            <a:endParaRPr lang="en-US" sz="2400" dirty="0" smtClean="0"/>
          </a:p>
          <a:p>
            <a:pPr>
              <a:buNone/>
            </a:pPr>
            <a:r>
              <a:rPr lang="ro-RO" sz="2400" dirty="0" smtClean="0"/>
              <a:t>2.Tabloul cristalelor de sare</a:t>
            </a:r>
            <a:endParaRPr lang="en-US" sz="2400" dirty="0" smtClean="0"/>
          </a:p>
          <a:p>
            <a:pPr>
              <a:buNone/>
            </a:pPr>
            <a:r>
              <a:rPr lang="ro-RO" sz="2400" dirty="0" smtClean="0"/>
              <a:t>3.Aerul si apa</a:t>
            </a:r>
            <a:endParaRPr lang="en-US" sz="2400" dirty="0" smtClean="0"/>
          </a:p>
          <a:p>
            <a:pPr>
              <a:buNone/>
            </a:pPr>
            <a:r>
              <a:rPr lang="ro-RO" sz="2400" dirty="0" smtClean="0"/>
              <a:t>4.Lumina si culoare</a:t>
            </a:r>
            <a:endParaRPr lang="en-US" b="1" dirty="0" smtClean="0">
              <a:latin typeface="Times New Roman" pitchFamily="18" charset="0"/>
              <a:cs typeface="Times New Roman" pitchFamily="18" charset="0"/>
            </a:endParaRPr>
          </a:p>
          <a:p>
            <a:pPr>
              <a:defRPr/>
            </a:pPr>
            <a:r>
              <a:rPr lang="ro-RO" b="1" dirty="0" smtClean="0">
                <a:latin typeface="Times New Roman" pitchFamily="18" charset="0"/>
                <a:cs typeface="Times New Roman" pitchFamily="18" charset="0"/>
              </a:rPr>
              <a:t>Lumea formelor (figuri geometrice plane)</a:t>
            </a:r>
            <a:endParaRPr lang="en-US" b="1" dirty="0" smtClean="0">
              <a:latin typeface="Times New Roman" pitchFamily="18" charset="0"/>
              <a:cs typeface="Times New Roman" pitchFamily="18" charset="0"/>
            </a:endParaRPr>
          </a:p>
          <a:p>
            <a:pPr>
              <a:buNone/>
            </a:pPr>
            <a:r>
              <a:rPr lang="en-US" sz="2400" dirty="0" smtClean="0"/>
              <a:t> </a:t>
            </a:r>
            <a:r>
              <a:rPr lang="ro-RO" sz="2400" dirty="0" smtClean="0"/>
              <a:t>1.Tangram</a:t>
            </a:r>
            <a:endParaRPr lang="en-US" sz="2400" dirty="0" smtClean="0"/>
          </a:p>
          <a:p>
            <a:pPr>
              <a:buNone/>
            </a:pPr>
            <a:r>
              <a:rPr lang="en-US" sz="2400" dirty="0" smtClean="0"/>
              <a:t> </a:t>
            </a:r>
            <a:r>
              <a:rPr lang="ro-RO" sz="2400" dirty="0" smtClean="0"/>
              <a:t>2.Conexiuni geometrice</a:t>
            </a:r>
            <a:endParaRPr lang="en-US" sz="2400" dirty="0" smtClean="0"/>
          </a:p>
          <a:p>
            <a:pPr>
              <a:buNone/>
            </a:pPr>
            <a:r>
              <a:rPr lang="en-US" sz="2400" dirty="0" smtClean="0"/>
              <a:t> </a:t>
            </a:r>
            <a:r>
              <a:rPr lang="ro-RO" sz="2400" dirty="0" smtClean="0"/>
              <a:t>3.Descopera misterul!(Misterul patratului lipsa,Paianjenul geometru,</a:t>
            </a:r>
            <a:endParaRPr lang="en-US" sz="2400" dirty="0" smtClean="0"/>
          </a:p>
          <a:p>
            <a:pPr>
              <a:buNone/>
            </a:pPr>
            <a:r>
              <a:rPr lang="en-US" sz="2400" dirty="0" smtClean="0"/>
              <a:t> </a:t>
            </a:r>
            <a:r>
              <a:rPr lang="ro-RO" sz="2400" dirty="0" smtClean="0"/>
              <a:t>Mickey Mouse Geometru </a:t>
            </a:r>
            <a:r>
              <a:rPr lang="en-US" sz="2400" dirty="0" smtClean="0"/>
              <a:t>.</a:t>
            </a:r>
            <a:r>
              <a:rPr lang="en-US" sz="2400" dirty="0" err="1" smtClean="0"/>
              <a:t>Magice</a:t>
            </a:r>
            <a:r>
              <a:rPr lang="en-US" sz="2400" dirty="0" smtClean="0"/>
              <a:t> </a:t>
            </a:r>
            <a:r>
              <a:rPr lang="en-US" sz="2400" dirty="0" err="1" smtClean="0"/>
              <a:t>patrate</a:t>
            </a:r>
            <a:r>
              <a:rPr lang="en-US" sz="2400" dirty="0" smtClean="0"/>
              <a:t> )</a:t>
            </a:r>
            <a:endParaRPr lang="en-US" sz="2400" b="1" dirty="0" smtClean="0">
              <a:latin typeface="Times New Roman" pitchFamily="18" charset="0"/>
              <a:cs typeface="Times New Roman" pitchFamily="18" charset="0"/>
            </a:endParaRPr>
          </a:p>
          <a:p>
            <a:pPr algn="just">
              <a:defRPr/>
            </a:pPr>
            <a:endParaRPr lang="en-US" dirty="0"/>
          </a:p>
        </p:txBody>
      </p:sp>
      <p:sp>
        <p:nvSpPr>
          <p:cNvPr id="4" name="Footer Placeholder 3"/>
          <p:cNvSpPr>
            <a:spLocks noGrp="1"/>
          </p:cNvSpPr>
          <p:nvPr>
            <p:ph type="ftr" sz="quarter" idx="12"/>
          </p:nvPr>
        </p:nvSpPr>
        <p:spPr/>
        <p:txBody>
          <a:bodyPr/>
          <a:lstStyle/>
          <a:p>
            <a:pPr lvl="0">
              <a:defRPr/>
            </a:pPr>
            <a:endParaRPr lang="en-US" dirty="0" smtClean="0">
              <a:latin typeface="Times New Roman" pitchFamily="18" charset="0"/>
              <a:cs typeface="Times New Roman" pitchFamily="18" charset="0"/>
            </a:endParaRPr>
          </a:p>
          <a:p>
            <a:pPr>
              <a:defRPr/>
            </a:pPr>
            <a:endParaRPr lang="en-US" dirty="0"/>
          </a:p>
        </p:txBody>
      </p:sp>
      <p:graphicFrame>
        <p:nvGraphicFramePr>
          <p:cNvPr id="64514" name="Object 4"/>
          <p:cNvGraphicFramePr>
            <a:graphicFrameLocks noChangeAspect="1"/>
          </p:cNvGraphicFramePr>
          <p:nvPr/>
        </p:nvGraphicFramePr>
        <p:xfrm>
          <a:off x="0" y="0"/>
          <a:ext cx="9144000" cy="800100"/>
        </p:xfrm>
        <a:graphic>
          <a:graphicData uri="http://schemas.openxmlformats.org/presentationml/2006/ole">
            <p:oleObj spid="_x0000_s64514" r:id="rId3" imgW="13716000" imgH="914400" progId="">
              <p:embed/>
            </p:oleObj>
          </a:graphicData>
        </a:graphic>
      </p:graphicFrame>
      <p:graphicFrame>
        <p:nvGraphicFramePr>
          <p:cNvPr id="6" name="Table 5"/>
          <p:cNvGraphicFramePr>
            <a:graphicFrameLocks noGrp="1"/>
          </p:cNvGraphicFramePr>
          <p:nvPr/>
        </p:nvGraphicFramePr>
        <p:xfrm>
          <a:off x="2590800" y="6086856"/>
          <a:ext cx="4162425" cy="771144"/>
        </p:xfrm>
        <a:graphic>
          <a:graphicData uri="http://schemas.openxmlformats.org/drawingml/2006/table">
            <a:tbl>
              <a:tblPr/>
              <a:tblGrid>
                <a:gridCol w="1563688"/>
                <a:gridCol w="1036637"/>
                <a:gridCol w="1562100"/>
              </a:tblGrid>
              <a:tr h="7143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ŞCOALA GIMNAZIALĂ “LIVIU REBREANU”</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TÂRGU MUREŞ</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ŞCOALA GIMNAZIALĂ “MATEI BASARAB”</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TURNU ROŞU</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pic>
        <p:nvPicPr>
          <p:cNvPr id="7" name="Picture 5" descr="D:\Claudia\Proiect Turnu Rosu, POSDRU\Sigla noua.jpg"/>
          <p:cNvPicPr>
            <a:picLocks noChangeAspect="1" noChangeArrowheads="1"/>
          </p:cNvPicPr>
          <p:nvPr/>
        </p:nvPicPr>
        <p:blipFill>
          <a:blip r:embed="rId4" cstate="print"/>
          <a:srcRect/>
          <a:stretch>
            <a:fillRect/>
          </a:stretch>
        </p:blipFill>
        <p:spPr bwMode="auto">
          <a:xfrm>
            <a:off x="4343400" y="6096000"/>
            <a:ext cx="714375" cy="762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762000"/>
            <a:ext cx="8229600" cy="5364163"/>
          </a:xfrm>
        </p:spPr>
        <p:txBody>
          <a:bodyPr/>
          <a:lstStyle/>
          <a:p>
            <a:pPr>
              <a:buNone/>
              <a:defRPr/>
            </a:pPr>
            <a:r>
              <a:rPr lang="ro-RO" sz="2800" b="1" dirty="0" smtClean="0">
                <a:solidFill>
                  <a:srgbClr val="FFFF00"/>
                </a:solidFill>
                <a:latin typeface="Times New Roman" pitchFamily="18" charset="0"/>
                <a:cs typeface="Times New Roman" pitchFamily="18" charset="0"/>
              </a:rPr>
              <a:t>APLICĂ ȘI ANALIZEAZĂ !</a:t>
            </a:r>
            <a:endParaRPr lang="en-US" sz="2800" b="1" dirty="0" smtClean="0">
              <a:solidFill>
                <a:srgbClr val="FFFF00"/>
              </a:solidFill>
              <a:latin typeface="Times New Roman" pitchFamily="18" charset="0"/>
              <a:cs typeface="Times New Roman" pitchFamily="18" charset="0"/>
            </a:endParaRPr>
          </a:p>
          <a:p>
            <a:pPr algn="just">
              <a:defRPr/>
            </a:pPr>
            <a:r>
              <a:rPr lang="ro-RO" sz="2800" b="1" dirty="0" smtClean="0">
                <a:latin typeface="Times New Roman" pitchFamily="18" charset="0"/>
                <a:cs typeface="Times New Roman" pitchFamily="18" charset="0"/>
              </a:rPr>
              <a:t>Matematica in natura</a:t>
            </a:r>
            <a:r>
              <a:rPr lang="en-US" sz="2800" b="1" dirty="0" smtClean="0">
                <a:latin typeface="Times New Roman" pitchFamily="18" charset="0"/>
                <a:cs typeface="Times New Roman" pitchFamily="18" charset="0"/>
              </a:rPr>
              <a:t>:</a:t>
            </a:r>
          </a:p>
          <a:p>
            <a:pPr>
              <a:buNone/>
            </a:pPr>
            <a:r>
              <a:rPr lang="ro-RO" sz="2400" dirty="0" smtClean="0"/>
              <a:t>1.Natura in numere-sirul lui Fibonacci.</a:t>
            </a:r>
            <a:endParaRPr lang="en-US" sz="2400" dirty="0" smtClean="0"/>
          </a:p>
          <a:p>
            <a:pPr>
              <a:buNone/>
            </a:pPr>
            <a:r>
              <a:rPr lang="ro-RO" sz="2400" dirty="0" smtClean="0"/>
              <a:t>2.Geometria fractalilor- vizionarea filmului documentar </a:t>
            </a:r>
            <a:r>
              <a:rPr lang="ro-RO" sz="2400" i="1" dirty="0" smtClean="0"/>
              <a:t>Elementul secret al Universului – Fractalii;</a:t>
            </a:r>
            <a:endParaRPr lang="en-US" sz="2400" dirty="0" smtClean="0"/>
          </a:p>
          <a:p>
            <a:pPr>
              <a:buNone/>
            </a:pPr>
            <a:r>
              <a:rPr lang="ro-RO" sz="2400" dirty="0" smtClean="0"/>
              <a:t>3.Fractalii in natura.Fractali</a:t>
            </a:r>
            <a:r>
              <a:rPr lang="en-US" sz="2400" dirty="0" err="1" smtClean="0"/>
              <a:t>i</a:t>
            </a:r>
            <a:r>
              <a:rPr lang="ro-RO" sz="2400" dirty="0" smtClean="0"/>
              <a:t> c</a:t>
            </a:r>
            <a:r>
              <a:rPr lang="en-US" sz="2400" dirty="0" err="1" smtClean="0"/>
              <a:t>uriosi</a:t>
            </a:r>
            <a:r>
              <a:rPr lang="ro-RO" sz="2400" dirty="0" smtClean="0"/>
              <a:t> .</a:t>
            </a:r>
            <a:endParaRPr lang="en-US" sz="2400" b="1" dirty="0" smtClean="0">
              <a:latin typeface="Times New Roman" pitchFamily="18" charset="0"/>
              <a:cs typeface="Times New Roman" pitchFamily="18" charset="0"/>
            </a:endParaRPr>
          </a:p>
          <a:p>
            <a:pPr algn="just">
              <a:defRPr/>
            </a:pPr>
            <a:r>
              <a:rPr lang="ro-RO" sz="2800" b="1" dirty="0" smtClean="0">
                <a:latin typeface="Times New Roman" pitchFamily="18" charset="0"/>
                <a:cs typeface="Times New Roman" pitchFamily="18" charset="0"/>
              </a:rPr>
              <a:t>Laboratorul  trasnit</a:t>
            </a:r>
            <a:r>
              <a:rPr lang="en-US" sz="2800" b="1" dirty="0" smtClean="0">
                <a:latin typeface="Times New Roman" pitchFamily="18" charset="0"/>
                <a:cs typeface="Times New Roman" pitchFamily="18" charset="0"/>
              </a:rPr>
              <a:t>:</a:t>
            </a:r>
          </a:p>
          <a:p>
            <a:pPr>
              <a:buNone/>
            </a:pPr>
            <a:r>
              <a:rPr lang="ro-RO" sz="2400" dirty="0" smtClean="0"/>
              <a:t>1.Apa care urca-n sticla</a:t>
            </a:r>
            <a:endParaRPr lang="en-US" sz="2400" dirty="0" smtClean="0"/>
          </a:p>
          <a:p>
            <a:pPr>
              <a:buNone/>
            </a:pPr>
            <a:r>
              <a:rPr lang="ro-RO" sz="2400" dirty="0" smtClean="0"/>
              <a:t>2.Vulcanul</a:t>
            </a:r>
            <a:endParaRPr lang="en-US" sz="2400" dirty="0" smtClean="0"/>
          </a:p>
          <a:p>
            <a:pPr>
              <a:buNone/>
            </a:pPr>
            <a:r>
              <a:rPr lang="ro-RO" sz="2400" dirty="0" smtClean="0"/>
              <a:t>3.Balanta pentru aer</a:t>
            </a:r>
            <a:endParaRPr lang="en-US" sz="2400" dirty="0" smtClean="0"/>
          </a:p>
          <a:p>
            <a:pPr>
              <a:buNone/>
            </a:pPr>
            <a:r>
              <a:rPr lang="ro-RO" sz="2400" dirty="0" smtClean="0"/>
              <a:t>4.Balonul cu reactie, balonul cu apa</a:t>
            </a:r>
            <a:endParaRPr lang="en-US" sz="2400" dirty="0" smtClean="0"/>
          </a:p>
          <a:p>
            <a:pPr>
              <a:buNone/>
            </a:pPr>
            <a:r>
              <a:rPr lang="ro-RO" sz="2400" dirty="0" smtClean="0"/>
              <a:t>5.Jucarii electrice</a:t>
            </a:r>
            <a:endParaRPr lang="en-US" sz="2400" dirty="0" smtClean="0"/>
          </a:p>
          <a:p>
            <a:pPr algn="just">
              <a:defRPr/>
            </a:pPr>
            <a:endParaRPr lang="en-US" sz="2800" b="1" dirty="0" smtClean="0">
              <a:latin typeface="Times New Roman" pitchFamily="18" charset="0"/>
              <a:cs typeface="Times New Roman" pitchFamily="18" charset="0"/>
            </a:endParaRPr>
          </a:p>
          <a:p>
            <a:pPr>
              <a:buFont typeface="Wingdings" pitchFamily="2" charset="2"/>
              <a:buNone/>
              <a:defRPr/>
            </a:pPr>
            <a:endParaRPr lang="ro-RO" sz="2800" dirty="0" smtClean="0">
              <a:solidFill>
                <a:srgbClr val="FFFF00"/>
              </a:solidFill>
              <a:latin typeface="Times New Roman" pitchFamily="18" charset="0"/>
              <a:cs typeface="Times New Roman" pitchFamily="18" charset="0"/>
            </a:endParaRPr>
          </a:p>
          <a:p>
            <a:pPr>
              <a:buFont typeface="Wingdings" pitchFamily="2" charset="2"/>
              <a:buNone/>
              <a:defRPr/>
            </a:pPr>
            <a:endParaRPr lang="ro-RO" sz="2800" dirty="0" smtClean="0">
              <a:solidFill>
                <a:srgbClr val="FFFF00"/>
              </a:solidFill>
              <a:latin typeface="Times New Roman" pitchFamily="18" charset="0"/>
              <a:cs typeface="Times New Roman" pitchFamily="18" charset="0"/>
            </a:endParaRPr>
          </a:p>
          <a:p>
            <a:pPr>
              <a:buFont typeface="Wingdings" pitchFamily="2" charset="2"/>
              <a:buNone/>
              <a:defRPr/>
            </a:pPr>
            <a:endParaRPr lang="ro-RO" sz="2800" dirty="0" smtClean="0">
              <a:solidFill>
                <a:srgbClr val="FFFF00"/>
              </a:solidFill>
              <a:latin typeface="Times New Roman" pitchFamily="18" charset="0"/>
              <a:cs typeface="Times New Roman" pitchFamily="18" charset="0"/>
            </a:endParaRPr>
          </a:p>
        </p:txBody>
      </p:sp>
      <p:graphicFrame>
        <p:nvGraphicFramePr>
          <p:cNvPr id="4" name="Tabel 3"/>
          <p:cNvGraphicFramePr>
            <a:graphicFrameLocks noGrp="1"/>
          </p:cNvGraphicFramePr>
          <p:nvPr/>
        </p:nvGraphicFramePr>
        <p:xfrm>
          <a:off x="2438400" y="6019800"/>
          <a:ext cx="4162425" cy="771144"/>
        </p:xfrm>
        <a:graphic>
          <a:graphicData uri="http://schemas.openxmlformats.org/drawingml/2006/table">
            <a:tbl>
              <a:tblPr/>
              <a:tblGrid>
                <a:gridCol w="1563688"/>
                <a:gridCol w="1036637"/>
                <a:gridCol w="1562100"/>
              </a:tblGrid>
              <a:tr h="7143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ŞCOALA GIMNAZIALĂ “LIVIU REBREANU”</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TÂRGU MUREŞ</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ŞCOALA GIMNAZIALĂ “MATEI BASARAB”</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TURNU ROŞU</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pic>
        <p:nvPicPr>
          <p:cNvPr id="9224" name="Picture 5" descr="D:\Claudia\Proiect Turnu Rosu, POSDRU\Sigla noua.jpg"/>
          <p:cNvPicPr>
            <a:picLocks noChangeAspect="1" noChangeArrowheads="1"/>
          </p:cNvPicPr>
          <p:nvPr/>
        </p:nvPicPr>
        <p:blipFill>
          <a:blip r:embed="rId3" cstate="print"/>
          <a:srcRect/>
          <a:stretch>
            <a:fillRect/>
          </a:stretch>
        </p:blipFill>
        <p:spPr bwMode="auto">
          <a:xfrm>
            <a:off x="4191000" y="6024563"/>
            <a:ext cx="714375" cy="762000"/>
          </a:xfrm>
          <a:prstGeom prst="rect">
            <a:avLst/>
          </a:prstGeom>
          <a:noFill/>
          <a:ln w="9525">
            <a:noFill/>
            <a:miter lim="800000"/>
            <a:headEnd/>
            <a:tailEnd/>
          </a:ln>
        </p:spPr>
      </p:pic>
      <p:graphicFrame>
        <p:nvGraphicFramePr>
          <p:cNvPr id="9218" name="Object 4"/>
          <p:cNvGraphicFramePr>
            <a:graphicFrameLocks noChangeAspect="1"/>
          </p:cNvGraphicFramePr>
          <p:nvPr/>
        </p:nvGraphicFramePr>
        <p:xfrm>
          <a:off x="0" y="0"/>
          <a:ext cx="9144000" cy="800100"/>
        </p:xfrm>
        <a:graphic>
          <a:graphicData uri="http://schemas.openxmlformats.org/presentationml/2006/ole">
            <p:oleObj spid="_x0000_s63490" r:id="rId4" imgW="13716000" imgH="914400" progId="">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endParaRPr lang="en-US" dirty="0"/>
          </a:p>
        </p:txBody>
      </p:sp>
      <p:graphicFrame>
        <p:nvGraphicFramePr>
          <p:cNvPr id="65538" name="Object 4"/>
          <p:cNvGraphicFramePr>
            <a:graphicFrameLocks noChangeAspect="1"/>
          </p:cNvGraphicFramePr>
          <p:nvPr/>
        </p:nvGraphicFramePr>
        <p:xfrm>
          <a:off x="0" y="0"/>
          <a:ext cx="9144000" cy="800100"/>
        </p:xfrm>
        <a:graphic>
          <a:graphicData uri="http://schemas.openxmlformats.org/presentationml/2006/ole">
            <p:oleObj spid="_x0000_s65538" r:id="rId3" imgW="13716000" imgH="914400" progId="">
              <p:embed/>
            </p:oleObj>
          </a:graphicData>
        </a:graphic>
      </p:graphicFrame>
      <p:sp>
        <p:nvSpPr>
          <p:cNvPr id="6" name="Content Placeholder 2"/>
          <p:cNvSpPr txBox="1">
            <a:spLocks/>
          </p:cNvSpPr>
          <p:nvPr/>
        </p:nvSpPr>
        <p:spPr bwMode="auto">
          <a:xfrm>
            <a:off x="457200" y="1219200"/>
            <a:ext cx="8458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
                <a:schemeClr val="hlink"/>
              </a:buClr>
              <a:buSzPct val="70000"/>
              <a:tabLst/>
              <a:defRPr/>
            </a:pPr>
            <a:endPar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7" name="Footer Placeholder 3"/>
          <p:cNvSpPr txBox="1">
            <a:spLocks/>
          </p:cNvSpPr>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graphicFrame>
        <p:nvGraphicFramePr>
          <p:cNvPr id="8" name="Object 4"/>
          <p:cNvGraphicFramePr>
            <a:graphicFrameLocks noChangeAspect="1"/>
          </p:cNvGraphicFramePr>
          <p:nvPr/>
        </p:nvGraphicFramePr>
        <p:xfrm>
          <a:off x="0" y="0"/>
          <a:ext cx="9144000" cy="800100"/>
        </p:xfrm>
        <a:graphic>
          <a:graphicData uri="http://schemas.openxmlformats.org/presentationml/2006/ole">
            <p:oleObj spid="_x0000_s65539" r:id="rId4" imgW="13716000" imgH="914400" progId="">
              <p:embed/>
            </p:oleObj>
          </a:graphicData>
        </a:graphic>
      </p:graphicFrame>
      <p:graphicFrame>
        <p:nvGraphicFramePr>
          <p:cNvPr id="9" name="Table 8"/>
          <p:cNvGraphicFramePr>
            <a:graphicFrameLocks noGrp="1"/>
          </p:cNvGraphicFramePr>
          <p:nvPr/>
        </p:nvGraphicFramePr>
        <p:xfrm>
          <a:off x="2590800" y="6086856"/>
          <a:ext cx="4162425" cy="771144"/>
        </p:xfrm>
        <a:graphic>
          <a:graphicData uri="http://schemas.openxmlformats.org/drawingml/2006/table">
            <a:tbl>
              <a:tblPr/>
              <a:tblGrid>
                <a:gridCol w="1563688"/>
                <a:gridCol w="1036637"/>
                <a:gridCol w="1562100"/>
              </a:tblGrid>
              <a:tr h="7143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ŞCOALA GIMNAZIALĂ “LIVIU REBREANU”</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TÂRGU MUREŞ</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ŞCOALA GIMNAZIALĂ “MATEI BASARAB”</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TURNU ROŞU</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pic>
        <p:nvPicPr>
          <p:cNvPr id="10" name="Picture 5" descr="D:\Claudia\Proiect Turnu Rosu, POSDRU\Sigla noua.jpg"/>
          <p:cNvPicPr>
            <a:picLocks noChangeAspect="1" noChangeArrowheads="1"/>
          </p:cNvPicPr>
          <p:nvPr/>
        </p:nvPicPr>
        <p:blipFill>
          <a:blip r:embed="rId5" cstate="print"/>
          <a:srcRect/>
          <a:stretch>
            <a:fillRect/>
          </a:stretch>
        </p:blipFill>
        <p:spPr bwMode="auto">
          <a:xfrm>
            <a:off x="4343400" y="6096000"/>
            <a:ext cx="714375" cy="762000"/>
          </a:xfrm>
          <a:prstGeom prst="rect">
            <a:avLst/>
          </a:prstGeom>
          <a:noFill/>
          <a:ln w="9525">
            <a:noFill/>
            <a:miter lim="800000"/>
            <a:headEnd/>
            <a:tailEnd/>
          </a:ln>
        </p:spPr>
      </p:pic>
      <p:sp>
        <p:nvSpPr>
          <p:cNvPr id="11" name="Rectangle 10"/>
          <p:cNvSpPr/>
          <p:nvPr/>
        </p:nvSpPr>
        <p:spPr>
          <a:xfrm>
            <a:off x="152400" y="914400"/>
            <a:ext cx="8839200" cy="5139869"/>
          </a:xfrm>
          <a:prstGeom prst="rect">
            <a:avLst/>
          </a:prstGeom>
        </p:spPr>
        <p:txBody>
          <a:bodyPr wrap="square">
            <a:spAutoFit/>
          </a:bodyPr>
          <a:lstStyle/>
          <a:p>
            <a:pPr algn="just">
              <a:buFont typeface="Wingdings" pitchFamily="2" charset="2"/>
              <a:buChar char="§"/>
              <a:defRPr/>
            </a:pPr>
            <a:r>
              <a:rPr lang="en-US" sz="2800" b="1" dirty="0" smtClean="0">
                <a:latin typeface="Times New Roman" pitchFamily="18" charset="0"/>
                <a:cs typeface="Times New Roman" pitchFamily="18" charset="0"/>
              </a:rPr>
              <a:t> </a:t>
            </a:r>
            <a:r>
              <a:rPr lang="ro-RO" sz="2800" b="1" dirty="0" smtClean="0">
                <a:latin typeface="Times New Roman" pitchFamily="18" charset="0"/>
                <a:cs typeface="Times New Roman" pitchFamily="18" charset="0"/>
              </a:rPr>
              <a:t>Logicus</a:t>
            </a:r>
            <a:r>
              <a:rPr lang="en-US" sz="2800" b="1" dirty="0" smtClean="0">
                <a:latin typeface="Times New Roman" pitchFamily="18" charset="0"/>
                <a:cs typeface="Times New Roman" pitchFamily="18" charset="0"/>
              </a:rPr>
              <a:t>:</a:t>
            </a:r>
          </a:p>
          <a:p>
            <a:r>
              <a:rPr lang="ro-RO" dirty="0" smtClean="0"/>
              <a:t>1.Cutia cu...probleme (aritmetica,gandire laterala,rationament etc.)</a:t>
            </a:r>
            <a:endParaRPr lang="en-US" dirty="0" smtClean="0"/>
          </a:p>
          <a:p>
            <a:r>
              <a:rPr lang="ro-RO" dirty="0" smtClean="0"/>
              <a:t>2.”Iute si ... vesel!”-invatare si citire rapida</a:t>
            </a:r>
            <a:endParaRPr lang="en-US" dirty="0" smtClean="0"/>
          </a:p>
          <a:p>
            <a:pPr algn="just">
              <a:buFont typeface="Wingdings" pitchFamily="2" charset="2"/>
              <a:buChar char="§"/>
              <a:defRPr/>
            </a:pPr>
            <a:endParaRPr lang="en-US" sz="2800" b="1" dirty="0" smtClean="0">
              <a:latin typeface="Times New Roman" pitchFamily="18" charset="0"/>
              <a:cs typeface="Times New Roman" pitchFamily="18" charset="0"/>
            </a:endParaRPr>
          </a:p>
          <a:p>
            <a:r>
              <a:rPr lang="ro-RO" sz="2800" b="1" dirty="0" smtClean="0">
                <a:latin typeface="Times New Roman" pitchFamily="18" charset="0"/>
                <a:cs typeface="Times New Roman" pitchFamily="18" charset="0"/>
              </a:rPr>
              <a:t>Lumea </a:t>
            </a:r>
            <a:r>
              <a:rPr lang="en-US" sz="2800" b="1" dirty="0" smtClean="0">
                <a:latin typeface="Times New Roman" pitchFamily="18" charset="0"/>
                <a:cs typeface="Times New Roman" pitchFamily="18" charset="0"/>
              </a:rPr>
              <a:t>3D</a:t>
            </a:r>
            <a:endParaRPr lang="en-US" sz="2800" dirty="0" smtClean="0"/>
          </a:p>
          <a:p>
            <a:r>
              <a:rPr lang="ro-RO" sz="2800" dirty="0" smtClean="0"/>
              <a:t>1.A 3-a dimensiune;</a:t>
            </a:r>
            <a:endParaRPr lang="en-US" sz="2800" dirty="0" smtClean="0"/>
          </a:p>
          <a:p>
            <a:r>
              <a:rPr lang="ro-RO" sz="2800" dirty="0" smtClean="0"/>
              <a:t>2.Misterul piramidei;</a:t>
            </a:r>
            <a:endParaRPr lang="en-US" sz="2800" dirty="0" smtClean="0"/>
          </a:p>
          <a:p>
            <a:r>
              <a:rPr lang="ro-RO" sz="2800" dirty="0" smtClean="0"/>
              <a:t>3.Forme..deformate;</a:t>
            </a:r>
            <a:endParaRPr lang="en-US" sz="2800" dirty="0" smtClean="0"/>
          </a:p>
          <a:p>
            <a:r>
              <a:rPr lang="ro-RO" sz="2800" dirty="0" smtClean="0"/>
              <a:t>4.Conuri si curbe;</a:t>
            </a:r>
            <a:endParaRPr lang="en-US" sz="2800" dirty="0" smtClean="0"/>
          </a:p>
          <a:p>
            <a:r>
              <a:rPr lang="ro-RO" sz="2800" dirty="0" smtClean="0"/>
              <a:t>5.Mingi de fotbal si alte sfere speciale.</a:t>
            </a:r>
            <a:endParaRPr lang="en-US" sz="2800" b="1" dirty="0" smtClean="0">
              <a:latin typeface="Times New Roman" pitchFamily="18" charset="0"/>
              <a:cs typeface="Times New Roman" pitchFamily="18" charset="0"/>
            </a:endParaRPr>
          </a:p>
          <a:p>
            <a:pPr>
              <a:buFont typeface="Wingdings" pitchFamily="2" charset="2"/>
              <a:buChar char="§"/>
            </a:pPr>
            <a:endParaRPr lang="en-US" sz="2800" b="1" dirty="0" smtClean="0">
              <a:latin typeface="Times New Roman" pitchFamily="18" charset="0"/>
              <a:cs typeface="Times New Roman" pitchFamily="18" charset="0"/>
            </a:endParaRPr>
          </a:p>
          <a:p>
            <a:pPr>
              <a:buNone/>
              <a:defRPr/>
            </a:pPr>
            <a:endParaRPr lang="ro-RO" sz="2800" dirty="0" smtClean="0">
              <a:solidFill>
                <a:srgbClr val="FFFF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endParaRPr lang="en-US" dirty="0"/>
          </a:p>
        </p:txBody>
      </p:sp>
      <p:graphicFrame>
        <p:nvGraphicFramePr>
          <p:cNvPr id="65538" name="Object 4"/>
          <p:cNvGraphicFramePr>
            <a:graphicFrameLocks noChangeAspect="1"/>
          </p:cNvGraphicFramePr>
          <p:nvPr/>
        </p:nvGraphicFramePr>
        <p:xfrm>
          <a:off x="0" y="0"/>
          <a:ext cx="9144000" cy="800100"/>
        </p:xfrm>
        <a:graphic>
          <a:graphicData uri="http://schemas.openxmlformats.org/presentationml/2006/ole">
            <p:oleObj spid="_x0000_s66562" r:id="rId3" imgW="13716000" imgH="914400" progId="">
              <p:embed/>
            </p:oleObj>
          </a:graphicData>
        </a:graphic>
      </p:graphicFrame>
      <p:sp>
        <p:nvSpPr>
          <p:cNvPr id="6" name="Content Placeholder 2"/>
          <p:cNvSpPr txBox="1">
            <a:spLocks/>
          </p:cNvSpPr>
          <p:nvPr/>
        </p:nvSpPr>
        <p:spPr bwMode="auto">
          <a:xfrm>
            <a:off x="457200" y="1219200"/>
            <a:ext cx="8458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
                <a:schemeClr val="hlink"/>
              </a:buClr>
              <a:buSzPct val="70000"/>
              <a:tabLst/>
              <a:defRPr/>
            </a:pPr>
            <a:endPar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7" name="Footer Placeholder 3"/>
          <p:cNvSpPr txBox="1">
            <a:spLocks/>
          </p:cNvSpPr>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graphicFrame>
        <p:nvGraphicFramePr>
          <p:cNvPr id="8" name="Object 4"/>
          <p:cNvGraphicFramePr>
            <a:graphicFrameLocks noChangeAspect="1"/>
          </p:cNvGraphicFramePr>
          <p:nvPr/>
        </p:nvGraphicFramePr>
        <p:xfrm>
          <a:off x="0" y="0"/>
          <a:ext cx="9144000" cy="800100"/>
        </p:xfrm>
        <a:graphic>
          <a:graphicData uri="http://schemas.openxmlformats.org/presentationml/2006/ole">
            <p:oleObj spid="_x0000_s66563" r:id="rId4" imgW="13716000" imgH="914400" progId="">
              <p:embed/>
            </p:oleObj>
          </a:graphicData>
        </a:graphic>
      </p:graphicFrame>
      <p:graphicFrame>
        <p:nvGraphicFramePr>
          <p:cNvPr id="9" name="Table 8"/>
          <p:cNvGraphicFramePr>
            <a:graphicFrameLocks noGrp="1"/>
          </p:cNvGraphicFramePr>
          <p:nvPr/>
        </p:nvGraphicFramePr>
        <p:xfrm>
          <a:off x="2590800" y="6086856"/>
          <a:ext cx="4162425" cy="771144"/>
        </p:xfrm>
        <a:graphic>
          <a:graphicData uri="http://schemas.openxmlformats.org/drawingml/2006/table">
            <a:tbl>
              <a:tblPr/>
              <a:tblGrid>
                <a:gridCol w="1563688"/>
                <a:gridCol w="1036637"/>
                <a:gridCol w="1562100"/>
              </a:tblGrid>
              <a:tr h="7143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ŞCOALA GIMNAZIALĂ “LIVIU REBREANU”</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TÂRGU MUREŞ</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ŞCOALA GIMNAZIALĂ “MATEI BASARAB”</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dirty="0" smtClean="0">
                          <a:ln>
                            <a:noFill/>
                          </a:ln>
                          <a:solidFill>
                            <a:schemeClr val="tx1"/>
                          </a:solidFill>
                          <a:effectLst/>
                          <a:latin typeface="Times New Roman" pitchFamily="18" charset="0"/>
                          <a:cs typeface="Times New Roman" pitchFamily="18" charset="0"/>
                        </a:rPr>
                        <a:t>TURNU ROŞU</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pic>
        <p:nvPicPr>
          <p:cNvPr id="10" name="Picture 5" descr="D:\Claudia\Proiect Turnu Rosu, POSDRU\Sigla noua.jpg"/>
          <p:cNvPicPr>
            <a:picLocks noChangeAspect="1" noChangeArrowheads="1"/>
          </p:cNvPicPr>
          <p:nvPr/>
        </p:nvPicPr>
        <p:blipFill>
          <a:blip r:embed="rId5" cstate="print"/>
          <a:srcRect/>
          <a:stretch>
            <a:fillRect/>
          </a:stretch>
        </p:blipFill>
        <p:spPr bwMode="auto">
          <a:xfrm>
            <a:off x="4343400" y="6096000"/>
            <a:ext cx="714375" cy="762000"/>
          </a:xfrm>
          <a:prstGeom prst="rect">
            <a:avLst/>
          </a:prstGeom>
          <a:noFill/>
          <a:ln w="9525">
            <a:noFill/>
            <a:miter lim="800000"/>
            <a:headEnd/>
            <a:tailEnd/>
          </a:ln>
        </p:spPr>
      </p:pic>
      <p:sp>
        <p:nvSpPr>
          <p:cNvPr id="11" name="Rectangle 10"/>
          <p:cNvSpPr/>
          <p:nvPr/>
        </p:nvSpPr>
        <p:spPr>
          <a:xfrm>
            <a:off x="152400" y="914400"/>
            <a:ext cx="8839200" cy="5693866"/>
          </a:xfrm>
          <a:prstGeom prst="rect">
            <a:avLst/>
          </a:prstGeom>
        </p:spPr>
        <p:txBody>
          <a:bodyPr wrap="square">
            <a:spAutoFit/>
          </a:bodyPr>
          <a:lstStyle/>
          <a:p>
            <a:pPr>
              <a:buNone/>
              <a:defRPr/>
            </a:pPr>
            <a:r>
              <a:rPr lang="ro-RO" sz="2800" dirty="0" smtClean="0">
                <a:solidFill>
                  <a:srgbClr val="FFFF00"/>
                </a:solidFill>
                <a:latin typeface="Times New Roman" pitchFamily="18" charset="0"/>
                <a:cs typeface="Times New Roman" pitchFamily="18" charset="0"/>
              </a:rPr>
              <a:t>SINTETIZEAZĂ !</a:t>
            </a:r>
            <a:endParaRPr lang="en-US" sz="2800" dirty="0" smtClean="0">
              <a:solidFill>
                <a:srgbClr val="FFFF00"/>
              </a:solidFill>
              <a:latin typeface="Times New Roman" pitchFamily="18" charset="0"/>
              <a:cs typeface="Times New Roman" pitchFamily="18" charset="0"/>
            </a:endParaRPr>
          </a:p>
          <a:p>
            <a:pPr>
              <a:buFont typeface="Wingdings" pitchFamily="2" charset="2"/>
              <a:buChar char="§"/>
              <a:defRPr/>
            </a:pPr>
            <a:r>
              <a:rPr lang="ro-RO" sz="2800" b="1" dirty="0" smtClean="0">
                <a:latin typeface="Times New Roman" pitchFamily="18" charset="0"/>
                <a:cs typeface="Times New Roman" pitchFamily="18" charset="0"/>
              </a:rPr>
              <a:t>Juniorul antreprenor</a:t>
            </a:r>
            <a:r>
              <a:rPr lang="en-US" sz="2800" b="1" dirty="0" smtClean="0">
                <a:latin typeface="Times New Roman" pitchFamily="18" charset="0"/>
                <a:cs typeface="Times New Roman" pitchFamily="18" charset="0"/>
              </a:rPr>
              <a:t>:</a:t>
            </a:r>
          </a:p>
          <a:p>
            <a:r>
              <a:rPr lang="en-US" sz="2800" dirty="0" smtClean="0"/>
              <a:t>1.</a:t>
            </a:r>
            <a:r>
              <a:rPr lang="ro-RO" sz="2800" dirty="0" smtClean="0"/>
              <a:t>Comunicare-negociere-vanzare</a:t>
            </a:r>
            <a:endParaRPr lang="en-US" sz="2800" dirty="0" smtClean="0"/>
          </a:p>
          <a:p>
            <a:r>
              <a:rPr lang="en-US" sz="2800" dirty="0" smtClean="0"/>
              <a:t>2.</a:t>
            </a:r>
            <a:r>
              <a:rPr lang="ro-RO" sz="2800" dirty="0" smtClean="0"/>
              <a:t>Buget-venit-profit</a:t>
            </a:r>
            <a:endParaRPr lang="en-US" sz="2800" dirty="0" smtClean="0"/>
          </a:p>
          <a:p>
            <a:r>
              <a:rPr lang="en-US" sz="2800" dirty="0" smtClean="0"/>
              <a:t>3.</a:t>
            </a:r>
            <a:r>
              <a:rPr lang="ro-RO" sz="2800" dirty="0" smtClean="0"/>
              <a:t>Creativitate-promovare</a:t>
            </a:r>
            <a:endParaRPr lang="ro-RO" sz="2800" dirty="0" smtClean="0">
              <a:solidFill>
                <a:srgbClr val="FFFF00"/>
              </a:solidFill>
              <a:latin typeface="Times New Roman" pitchFamily="18" charset="0"/>
              <a:cs typeface="Times New Roman" pitchFamily="18" charset="0"/>
            </a:endParaRPr>
          </a:p>
          <a:p>
            <a:pPr>
              <a:buFont typeface="Wingdings" pitchFamily="2" charset="2"/>
              <a:buChar char="§"/>
              <a:defRPr/>
            </a:pPr>
            <a:r>
              <a:rPr lang="ro-RO" sz="2800" b="1" dirty="0" smtClean="0">
                <a:latin typeface="Times New Roman" pitchFamily="18" charset="0"/>
                <a:cs typeface="Times New Roman" pitchFamily="18" charset="0"/>
              </a:rPr>
              <a:t>Matematica aplicata</a:t>
            </a:r>
            <a:r>
              <a:rPr lang="en-US" sz="2800" b="1" dirty="0" smtClean="0">
                <a:latin typeface="Times New Roman" pitchFamily="18" charset="0"/>
                <a:cs typeface="Times New Roman" pitchFamily="18" charset="0"/>
              </a:rPr>
              <a:t>:</a:t>
            </a:r>
          </a:p>
          <a:p>
            <a:r>
              <a:rPr lang="en-US" sz="2800" dirty="0" smtClean="0"/>
              <a:t>1.</a:t>
            </a:r>
            <a:r>
              <a:rPr lang="ro-RO" sz="2800" dirty="0" smtClean="0"/>
              <a:t>Cat costa reteta?</a:t>
            </a:r>
            <a:endParaRPr lang="en-US" sz="2800" dirty="0" smtClean="0"/>
          </a:p>
          <a:p>
            <a:r>
              <a:rPr lang="en-US" sz="2800" dirty="0" smtClean="0"/>
              <a:t>2.</a:t>
            </a:r>
            <a:r>
              <a:rPr lang="ro-RO" sz="2800" dirty="0" smtClean="0"/>
              <a:t>Cat costa sa-mi amenajez casa?</a:t>
            </a:r>
            <a:endParaRPr lang="en-US" sz="2800" dirty="0" smtClean="0">
              <a:latin typeface="Times New Roman" pitchFamily="18" charset="0"/>
              <a:cs typeface="Times New Roman" pitchFamily="18" charset="0"/>
            </a:endParaRPr>
          </a:p>
          <a:p>
            <a:pPr>
              <a:buFont typeface="Wingdings" pitchFamily="2" charset="2"/>
              <a:buChar char="§"/>
              <a:defRPr/>
            </a:pPr>
            <a:r>
              <a:rPr lang="ro-RO" sz="2800" b="1" dirty="0" smtClean="0">
                <a:latin typeface="Times New Roman" pitchFamily="18" charset="0"/>
                <a:cs typeface="Times New Roman" pitchFamily="18" charset="0"/>
              </a:rPr>
              <a:t>Jocurile si matematica</a:t>
            </a:r>
            <a:endParaRPr lang="en-US" sz="2800" b="1" dirty="0" smtClean="0">
              <a:latin typeface="Times New Roman" pitchFamily="18" charset="0"/>
              <a:cs typeface="Times New Roman" pitchFamily="18" charset="0"/>
            </a:endParaRPr>
          </a:p>
          <a:p>
            <a:r>
              <a:rPr lang="ro-RO" sz="2800" dirty="0" smtClean="0"/>
              <a:t>1.Problema mea-povestea mea.</a:t>
            </a:r>
            <a:endParaRPr lang="en-US" sz="2800" dirty="0" smtClean="0"/>
          </a:p>
          <a:p>
            <a:r>
              <a:rPr lang="ro-RO" sz="2800" dirty="0" smtClean="0"/>
              <a:t>2.Numere magice.</a:t>
            </a:r>
            <a:endParaRPr lang="en-US" sz="2800" dirty="0" smtClean="0"/>
          </a:p>
          <a:p>
            <a:r>
              <a:rPr lang="ro-RO" sz="2800" dirty="0" smtClean="0"/>
              <a:t>3.Concurs „Logicus”</a:t>
            </a:r>
            <a:endParaRPr lang="en-US" sz="2800" dirty="0" smtClean="0">
              <a:latin typeface="Times New Roman" pitchFamily="18" charset="0"/>
              <a:cs typeface="Times New Roman" pitchFamily="18" charset="0"/>
            </a:endParaRPr>
          </a:p>
          <a:p>
            <a:pPr>
              <a:buFont typeface="Wingdings" pitchFamily="2" charset="2"/>
              <a:buChar char="§"/>
              <a:defRPr/>
            </a:pPr>
            <a:r>
              <a:rPr lang="ro-RO" sz="2800" b="1" dirty="0" smtClean="0">
                <a:latin typeface="Times New Roman" pitchFamily="18" charset="0"/>
                <a:cs typeface="Times New Roman" pitchFamily="18" charset="0"/>
              </a:rPr>
              <a:t>Spectacolul științei</a:t>
            </a:r>
            <a:endParaRPr lang="ro-RO" sz="2800" dirty="0" smtClean="0">
              <a:solidFill>
                <a:srgbClr val="FFFF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762000"/>
            <a:ext cx="8229600" cy="5364163"/>
          </a:xfrm>
        </p:spPr>
        <p:txBody>
          <a:bodyPr/>
          <a:lstStyle/>
          <a:p>
            <a:pPr algn="just">
              <a:buFont typeface="Wingdings" pitchFamily="2" charset="2"/>
              <a:buNone/>
              <a:defRPr/>
            </a:pPr>
            <a:r>
              <a:rPr lang="ro-RO" sz="1200" i="1" dirty="0" smtClean="0">
                <a:solidFill>
                  <a:srgbClr val="FFCC00"/>
                </a:solidFill>
                <a:effectLst/>
              </a:rPr>
              <a:t>		</a:t>
            </a:r>
            <a:endParaRPr lang="en-US" sz="1200" i="1" dirty="0" smtClean="0">
              <a:solidFill>
                <a:srgbClr val="FFCC00"/>
              </a:solidFill>
              <a:effectLst/>
            </a:endParaRPr>
          </a:p>
          <a:p>
            <a:pPr algn="ctr">
              <a:lnSpc>
                <a:spcPct val="200000"/>
              </a:lnSpc>
              <a:buNone/>
              <a:defRPr/>
            </a:pPr>
            <a:r>
              <a:rPr lang="en-US" sz="2400" b="1" i="1" dirty="0" smtClean="0">
                <a:solidFill>
                  <a:srgbClr val="FFCC00"/>
                </a:solidFill>
                <a:effectLst/>
                <a:latin typeface="Times New Roman" pitchFamily="18" charset="0"/>
                <a:cs typeface="Times New Roman" pitchFamily="18" charset="0"/>
              </a:rPr>
              <a:t>		</a:t>
            </a:r>
            <a:r>
              <a:rPr lang="en-US" b="1" dirty="0" smtClean="0">
                <a:effectLst/>
                <a:latin typeface="Times New Roman" pitchFamily="18" charset="0"/>
                <a:cs typeface="Times New Roman" pitchFamily="18" charset="0"/>
              </a:rPr>
              <a:t>REGULAMENT DE ORDINE INTERIOARA SI NORME DE TEHNICA SECURITĂŢII ÎN CADRUL ATELIERULUI DE LUCRU A. </a:t>
            </a:r>
            <a:r>
              <a:rPr lang="ro-RO" b="1" dirty="0" smtClean="0">
                <a:effectLst/>
                <a:latin typeface="Times New Roman" pitchFamily="18" charset="0"/>
                <a:cs typeface="Times New Roman" pitchFamily="18" charset="0"/>
              </a:rPr>
              <a:t>6</a:t>
            </a:r>
            <a:r>
              <a:rPr lang="ro-RO" dirty="0" smtClean="0">
                <a:effectLst/>
                <a:latin typeface="Times New Roman" pitchFamily="18" charset="0"/>
                <a:cs typeface="Times New Roman" pitchFamily="18" charset="0"/>
              </a:rPr>
              <a:t/>
            </a:r>
            <a:br>
              <a:rPr lang="ro-RO" dirty="0" smtClean="0">
                <a:effectLst/>
                <a:latin typeface="Times New Roman" pitchFamily="18" charset="0"/>
                <a:cs typeface="Times New Roman" pitchFamily="18" charset="0"/>
              </a:rPr>
            </a:br>
            <a:r>
              <a:rPr lang="en-US" b="1" dirty="0" smtClean="0">
                <a:effectLst/>
                <a:latin typeface="Times New Roman" pitchFamily="18" charset="0"/>
                <a:cs typeface="Times New Roman" pitchFamily="18" charset="0"/>
              </a:rPr>
              <a:t> </a:t>
            </a:r>
            <a:endParaRPr lang="en-US" dirty="0" smtClean="0">
              <a:solidFill>
                <a:srgbClr val="FFCC00"/>
              </a:solidFill>
              <a:effectLst/>
              <a:latin typeface="Times New Roman" pitchFamily="18" charset="0"/>
              <a:cs typeface="Times New Roman" pitchFamily="18" charset="0"/>
            </a:endParaRPr>
          </a:p>
        </p:txBody>
      </p:sp>
      <p:graphicFrame>
        <p:nvGraphicFramePr>
          <p:cNvPr id="8194" name="Object 4"/>
          <p:cNvGraphicFramePr>
            <a:graphicFrameLocks noChangeAspect="1"/>
          </p:cNvGraphicFramePr>
          <p:nvPr/>
        </p:nvGraphicFramePr>
        <p:xfrm>
          <a:off x="0" y="0"/>
          <a:ext cx="9144000" cy="800100"/>
        </p:xfrm>
        <a:graphic>
          <a:graphicData uri="http://schemas.openxmlformats.org/presentationml/2006/ole">
            <p:oleObj spid="_x0000_s8194" r:id="rId3" imgW="13716000" imgH="914400" progId="">
              <p:embed/>
            </p:oleObj>
          </a:graphicData>
        </a:graphic>
      </p:graphicFrame>
      <p:graphicFrame>
        <p:nvGraphicFramePr>
          <p:cNvPr id="5" name="Tabel 4"/>
          <p:cNvGraphicFramePr>
            <a:graphicFrameLocks noGrp="1"/>
          </p:cNvGraphicFramePr>
          <p:nvPr/>
        </p:nvGraphicFramePr>
        <p:xfrm>
          <a:off x="2438400" y="6019800"/>
          <a:ext cx="4162425" cy="771144"/>
        </p:xfrm>
        <a:graphic>
          <a:graphicData uri="http://schemas.openxmlformats.org/drawingml/2006/table">
            <a:tbl>
              <a:tblPr/>
              <a:tblGrid>
                <a:gridCol w="1563688"/>
                <a:gridCol w="1036637"/>
                <a:gridCol w="1562100"/>
              </a:tblGrid>
              <a:tr h="7143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“LIVIU REBREANU”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TÂRGU MUREŞ</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“MATEI BASARAB”</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TURNU ROŞU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pic>
        <p:nvPicPr>
          <p:cNvPr id="8200" name="Picture 5" descr="D:\Claudia\Proiect Turnu Rosu, POSDRU\Sigla noua.jpg"/>
          <p:cNvPicPr>
            <a:picLocks noChangeAspect="1" noChangeArrowheads="1"/>
          </p:cNvPicPr>
          <p:nvPr/>
        </p:nvPicPr>
        <p:blipFill>
          <a:blip r:embed="rId4" cstate="print"/>
          <a:srcRect/>
          <a:stretch>
            <a:fillRect/>
          </a:stretch>
        </p:blipFill>
        <p:spPr bwMode="auto">
          <a:xfrm>
            <a:off x="4191000" y="6024563"/>
            <a:ext cx="7143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600200"/>
            <a:ext cx="8229600" cy="4343399"/>
          </a:xfrm>
        </p:spPr>
        <p:txBody>
          <a:bodyPr/>
          <a:lstStyle/>
          <a:p>
            <a:r>
              <a:rPr lang="ro-RO" sz="2000" dirty="0" smtClean="0">
                <a:latin typeface="Times New Roman" pitchFamily="18" charset="0"/>
                <a:cs typeface="Times New Roman" pitchFamily="18" charset="0"/>
              </a:rPr>
              <a:t>Accesul parintilor în club nu este permis decat pentru consultatii cu expertul evaluator  si numai in intervalul în care acestia sunt în serviciul de zi pe institutie (Consultatiile parintilor cu profesorii vor avea loc numai în afara orelor de atelier  si numai in cabinetele profesorilor.</a:t>
            </a:r>
          </a:p>
          <a:p>
            <a:r>
              <a:rPr lang="ro-RO" sz="2000" dirty="0" smtClean="0">
                <a:latin typeface="Times New Roman" pitchFamily="18" charset="0"/>
                <a:cs typeface="Times New Roman" pitchFamily="18" charset="0"/>
              </a:rPr>
              <a:t>Deplasarea spre atelierul de lucru  sau de la atelier  acasa se va face respectând regulile de circulatie în vigoare. Se vor traversa străzile doar prin locurile marcate în acest sens, respectand culoarea semaforului pentru pietoni. Nu se va călători pe scările sau părţile exterioare ale mijloacelor de transport, etc.</a:t>
            </a:r>
          </a:p>
          <a:p>
            <a:r>
              <a:rPr lang="ro-RO" sz="2000" dirty="0" smtClean="0">
                <a:latin typeface="Times New Roman" pitchFamily="18" charset="0"/>
                <a:cs typeface="Times New Roman" pitchFamily="18" charset="0"/>
              </a:rPr>
              <a:t>Este interzisa stationareaparintilor în salile de curs. De asemenea este interzis accesul în interiorul atelierului a persoanelor străine care nu au legatură cu activitatea elevilor în cadrul atelierului.</a:t>
            </a:r>
          </a:p>
          <a:p>
            <a:pPr>
              <a:buFont typeface="Wingdings" pitchFamily="2" charset="2"/>
              <a:buNone/>
              <a:defRPr/>
            </a:pPr>
            <a:endParaRPr lang="ro-RO" sz="2000" dirty="0">
              <a:solidFill>
                <a:srgbClr val="FFFF00"/>
              </a:solidFill>
              <a:latin typeface="Times New Roman" pitchFamily="18" charset="0"/>
              <a:cs typeface="Times New Roman" pitchFamily="18" charset="0"/>
            </a:endParaRPr>
          </a:p>
        </p:txBody>
      </p:sp>
      <p:graphicFrame>
        <p:nvGraphicFramePr>
          <p:cNvPr id="4" name="Tabel 3"/>
          <p:cNvGraphicFramePr>
            <a:graphicFrameLocks noGrp="1"/>
          </p:cNvGraphicFramePr>
          <p:nvPr/>
        </p:nvGraphicFramePr>
        <p:xfrm>
          <a:off x="2438400" y="6019800"/>
          <a:ext cx="4162425" cy="771144"/>
        </p:xfrm>
        <a:graphic>
          <a:graphicData uri="http://schemas.openxmlformats.org/drawingml/2006/table">
            <a:tbl>
              <a:tblPr/>
              <a:tblGrid>
                <a:gridCol w="1563688"/>
                <a:gridCol w="1036637"/>
                <a:gridCol w="1562100"/>
              </a:tblGrid>
              <a:tr h="7143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“LIVIU REBREANU”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TÂRGU MUREŞ</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ŞCOALA GIMNAZIALĂ “MATEI BASARAB”</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tab pos="2971800" algn="ctr"/>
                          <a:tab pos="5943600" algn="r"/>
                        </a:tabLst>
                      </a:pPr>
                      <a:r>
                        <a:rPr kumimoji="0" lang="ro-RO" sz="1100" b="1" i="0" u="none" strike="noStrike" cap="none" normalizeH="0" baseline="0" smtClean="0">
                          <a:ln>
                            <a:noFill/>
                          </a:ln>
                          <a:solidFill>
                            <a:schemeClr val="tx1"/>
                          </a:solidFill>
                          <a:effectLst/>
                          <a:latin typeface="Times New Roman" pitchFamily="18" charset="0"/>
                          <a:cs typeface="Times New Roman" pitchFamily="18" charset="0"/>
                        </a:rPr>
                        <a:t>TURNU ROŞU</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pic>
        <p:nvPicPr>
          <p:cNvPr id="9224" name="Picture 5" descr="D:\Claudia\Proiect Turnu Rosu, POSDRU\Sigla noua.jpg"/>
          <p:cNvPicPr>
            <a:picLocks noChangeAspect="1" noChangeArrowheads="1"/>
          </p:cNvPicPr>
          <p:nvPr/>
        </p:nvPicPr>
        <p:blipFill>
          <a:blip r:embed="rId3" cstate="print"/>
          <a:srcRect/>
          <a:stretch>
            <a:fillRect/>
          </a:stretch>
        </p:blipFill>
        <p:spPr bwMode="auto">
          <a:xfrm>
            <a:off x="4191000" y="6024563"/>
            <a:ext cx="714375" cy="762000"/>
          </a:xfrm>
          <a:prstGeom prst="rect">
            <a:avLst/>
          </a:prstGeom>
          <a:noFill/>
          <a:ln w="9525">
            <a:noFill/>
            <a:miter lim="800000"/>
            <a:headEnd/>
            <a:tailEnd/>
          </a:ln>
        </p:spPr>
      </p:pic>
      <p:graphicFrame>
        <p:nvGraphicFramePr>
          <p:cNvPr id="9218" name="Object 4"/>
          <p:cNvGraphicFramePr>
            <a:graphicFrameLocks noChangeAspect="1"/>
          </p:cNvGraphicFramePr>
          <p:nvPr/>
        </p:nvGraphicFramePr>
        <p:xfrm>
          <a:off x="0" y="0"/>
          <a:ext cx="9144000" cy="800100"/>
        </p:xfrm>
        <a:graphic>
          <a:graphicData uri="http://schemas.openxmlformats.org/presentationml/2006/ole">
            <p:oleObj spid="_x0000_s9218" r:id="rId4" imgW="13716000" imgH="914400" progId="">
              <p:embed/>
            </p:oleObj>
          </a:graphicData>
        </a:graphic>
      </p:graphicFrame>
      <p:sp>
        <p:nvSpPr>
          <p:cNvPr id="7" name="Rectangle 6"/>
          <p:cNvSpPr/>
          <p:nvPr/>
        </p:nvSpPr>
        <p:spPr>
          <a:xfrm>
            <a:off x="2209800" y="838200"/>
            <a:ext cx="4572000" cy="830997"/>
          </a:xfrm>
          <a:prstGeom prst="rect">
            <a:avLst/>
          </a:prstGeom>
        </p:spPr>
        <p:txBody>
          <a:bodyPr>
            <a:spAutoFit/>
          </a:bodyPr>
          <a:lstStyle/>
          <a:p>
            <a:r>
              <a:rPr lang="ro-RO" dirty="0" smtClean="0">
                <a:effectLst>
                  <a:outerShdw blurRad="38100" dist="38100" dir="2700000" algn="tl">
                    <a:srgbClr val="C0C0C0"/>
                  </a:outerShdw>
                </a:effectLst>
                <a:latin typeface="Times New Roman" pitchFamily="18" charset="0"/>
                <a:cs typeface="Times New Roman" pitchFamily="18" charset="0"/>
              </a:rPr>
              <a:t>Regulament de desfășurare a activităților în cadrul clubului</a:t>
            </a:r>
            <a:endParaRPr lang="en-US" dirty="0"/>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2293</TotalTime>
  <Words>848</Words>
  <Application>Microsoft Office PowerPoint</Application>
  <PresentationFormat>On-screen Show (4:3)</PresentationFormat>
  <Paragraphs>137</Paragraphs>
  <Slides>12</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12</vt:i4>
      </vt:variant>
    </vt:vector>
  </HeadingPairs>
  <TitlesOfParts>
    <vt:vector size="13" baseType="lpstr">
      <vt:lpstr>Stream</vt:lpstr>
      <vt:lpstr>                  </vt:lpstr>
      <vt:lpstr>Slide 2</vt:lpstr>
      <vt:lpstr>Slide 3</vt:lpstr>
      <vt:lpstr>Slide 4</vt:lpstr>
      <vt:lpstr>Slide 5</vt:lpstr>
      <vt:lpstr>Slide 6</vt:lpstr>
      <vt:lpstr>Slide 7</vt:lpstr>
      <vt:lpstr>Slide 8</vt:lpstr>
      <vt:lpstr>Slide 9</vt:lpstr>
      <vt:lpstr>Slide 10</vt:lpstr>
      <vt:lpstr>Slide 11</vt:lpstr>
      <vt:lpstr>Succes în lumea magică a matematicii!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303</cp:revision>
  <cp:lastPrinted>1601-01-01T00:00:00Z</cp:lastPrinted>
  <dcterms:created xsi:type="dcterms:W3CDTF">1601-01-01T00:00:00Z</dcterms:created>
  <dcterms:modified xsi:type="dcterms:W3CDTF">2014-12-12T14:59:25Z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